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27" r:id="rId2"/>
    <p:sldId id="331" r:id="rId3"/>
    <p:sldId id="332" r:id="rId4"/>
    <p:sldId id="333" r:id="rId5"/>
    <p:sldId id="334" r:id="rId6"/>
    <p:sldId id="335" r:id="rId7"/>
    <p:sldId id="336" r:id="rId8"/>
    <p:sldId id="337" r:id="rId9"/>
    <p:sldId id="360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50" r:id="rId19"/>
    <p:sldId id="351" r:id="rId20"/>
    <p:sldId id="396" r:id="rId21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B3D2F"/>
    <a:srgbClr val="005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027" autoAdjust="0"/>
    <p:restoredTop sz="94434" autoAdjust="0"/>
  </p:normalViewPr>
  <p:slideViewPr>
    <p:cSldViewPr>
      <p:cViewPr varScale="1">
        <p:scale>
          <a:sx n="74" d="100"/>
          <a:sy n="74" d="100"/>
        </p:scale>
        <p:origin x="11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7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C73947-D5F9-4BBD-937D-F2F5D8FD7A72}" type="datetimeFigureOut">
              <a:rPr lang="fi-FI"/>
              <a:pPr>
                <a:defRPr/>
              </a:pPr>
              <a:t>16.4.2015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C54C9B-73D0-48F7-BA22-050D4FA5FEA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675863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DF372D-804B-41D2-BE6B-DC72F6A61BA6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6898909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v.wikipedia.org/wiki/Hypotes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v.wikipedia.org/wiki/Deduktion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80E12690-BF12-41FD-85C4-35B18735D772}" type="slidenum">
              <a:rPr lang="en-GB" altLang="sv-SE" sz="1200"/>
              <a:pPr/>
              <a:t>2</a:t>
            </a:fld>
            <a:endParaRPr lang="en-GB" altLang="sv-SE" sz="1200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228600" indent="-228600"/>
            <a:r>
              <a:rPr lang="sv-FI" altLang="sv-SE" smtClean="0"/>
              <a:t>Att formulera en eller flera </a:t>
            </a:r>
            <a:r>
              <a:rPr lang="sv-FI" altLang="sv-SE" smtClean="0">
                <a:hlinkClick r:id="rId3" tooltip="Hypotes"/>
              </a:rPr>
              <a:t>hypoteser</a:t>
            </a:r>
            <a:r>
              <a:rPr lang="sv-FI" altLang="sv-SE" smtClean="0"/>
              <a:t>. </a:t>
            </a:r>
          </a:p>
          <a:p>
            <a:pPr marL="228600" indent="-228600"/>
            <a:r>
              <a:rPr lang="sv-FI" altLang="sv-SE" smtClean="0"/>
              <a:t>Att härleda konsekvenser som logiskt måste följa av hypotesen eller hypoteserna (beteckningen </a:t>
            </a:r>
            <a:r>
              <a:rPr lang="sv-FI" altLang="sv-SE" i="1" smtClean="0"/>
              <a:t>hypotetisk-deduktiv</a:t>
            </a:r>
            <a:r>
              <a:rPr lang="sv-FI" altLang="sv-SE" smtClean="0"/>
              <a:t> syftar här på </a:t>
            </a:r>
            <a:r>
              <a:rPr lang="sv-FI" altLang="sv-SE" smtClean="0">
                <a:hlinkClick r:id="rId4" tooltip="Deduktion"/>
              </a:rPr>
              <a:t>deduktiv</a:t>
            </a:r>
            <a:r>
              <a:rPr lang="sv-FI" altLang="sv-SE" smtClean="0"/>
              <a:t> härledning av konsekvenser ur den givna hypotesen). </a:t>
            </a:r>
          </a:p>
          <a:p>
            <a:pPr marL="228600" indent="-228600"/>
            <a:r>
              <a:rPr lang="sv-FI" altLang="sv-SE" smtClean="0"/>
              <a:t>Att undersöka om dessa konsekvenser stämmer överens med verkligheten. </a:t>
            </a:r>
          </a:p>
          <a:p>
            <a:pPr marL="228600" indent="-228600"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27886640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292B9F1D-2D8E-4E92-BF8F-033C7E083607}" type="slidenum">
              <a:rPr lang="en-GB" altLang="sv-SE" sz="1200"/>
              <a:pPr/>
              <a:t>11</a:t>
            </a:fld>
            <a:endParaRPr lang="en-GB" altLang="sv-SE" sz="1200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sv-FI" altLang="sv-SE" smtClean="0"/>
              <a:t>Tabell ur Wikipedia</a:t>
            </a:r>
          </a:p>
        </p:txBody>
      </p:sp>
    </p:spTree>
    <p:extLst>
      <p:ext uri="{BB962C8B-B14F-4D97-AF65-F5344CB8AC3E}">
        <p14:creationId xmlns:p14="http://schemas.microsoft.com/office/powerpoint/2010/main" val="2160543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3858D66D-AA39-4FC4-8575-7F3E021F1C6F}" type="slidenum">
              <a:rPr lang="en-GB" altLang="sv-SE" sz="1200"/>
              <a:pPr/>
              <a:t>12</a:t>
            </a:fld>
            <a:endParaRPr lang="en-GB" altLang="sv-SE" sz="1200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 altLang="sv-SE" smtClean="0"/>
              <a:t>Den </a:t>
            </a:r>
            <a:r>
              <a:rPr lang="en-GB" altLang="sv-SE" b="1" smtClean="0"/>
              <a:t>deduktiv-nomologiska</a:t>
            </a:r>
            <a:r>
              <a:rPr lang="en-GB" altLang="sv-SE" smtClean="0"/>
              <a:t> förklaringsteorin </a:t>
            </a:r>
          </a:p>
        </p:txBody>
      </p:sp>
    </p:spTree>
    <p:extLst>
      <p:ext uri="{BB962C8B-B14F-4D97-AF65-F5344CB8AC3E}">
        <p14:creationId xmlns:p14="http://schemas.microsoft.com/office/powerpoint/2010/main" val="5137118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FCF915F2-F994-46BB-9ACB-C0559C02AB0E}" type="slidenum">
              <a:rPr lang="en-GB" altLang="sv-SE" sz="1200"/>
              <a:pPr/>
              <a:t>13</a:t>
            </a:fld>
            <a:endParaRPr lang="en-GB" altLang="sv-SE" sz="1200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1993842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228D3761-1A88-437D-A51A-D0FA9BB53CE5}" type="slidenum">
              <a:rPr lang="en-GB" altLang="sv-SE" sz="1200"/>
              <a:pPr/>
              <a:t>14</a:t>
            </a:fld>
            <a:endParaRPr lang="en-GB" altLang="sv-SE" sz="1200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6167134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42D090E8-80DA-480E-9D12-0B4A5A6B5646}" type="slidenum">
              <a:rPr lang="en-GB" altLang="sv-SE" sz="1200"/>
              <a:pPr/>
              <a:t>15</a:t>
            </a:fld>
            <a:endParaRPr lang="en-GB" altLang="sv-SE" sz="1200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13281353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BE14BF28-FD36-4C4E-ACEC-F42094EAA26C}" type="slidenum">
              <a:rPr lang="en-GB" altLang="sv-SE" sz="1200"/>
              <a:pPr/>
              <a:t>16</a:t>
            </a:fld>
            <a:endParaRPr lang="en-GB" altLang="sv-SE" sz="1200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17666706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DD82A96F-8D6A-4245-971F-619912EBA2E5}" type="slidenum">
              <a:rPr lang="en-GB" altLang="sv-SE" sz="1200"/>
              <a:pPr/>
              <a:t>17</a:t>
            </a:fld>
            <a:endParaRPr lang="en-GB" altLang="sv-SE" sz="1200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12944953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8C83206D-DC8D-4A0E-83EA-52606AA96940}" type="slidenum">
              <a:rPr lang="en-GB" altLang="sv-SE" sz="1200"/>
              <a:pPr/>
              <a:t>18</a:t>
            </a:fld>
            <a:endParaRPr lang="en-GB" altLang="sv-SE" sz="1200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9590587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DD3FE95C-E65E-4FAF-A267-3EC2C78FC5A0}" type="slidenum">
              <a:rPr lang="en-GB" altLang="sv-SE" sz="1200"/>
              <a:pPr/>
              <a:t>19</a:t>
            </a:fld>
            <a:endParaRPr lang="en-GB" altLang="sv-SE" sz="1200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32653490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9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2450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FI" altLang="sv-SE" smtClean="0"/>
          </a:p>
        </p:txBody>
      </p:sp>
      <p:sp>
        <p:nvSpPr>
          <p:cNvPr id="232451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3BFBF2CD-8812-40D6-AC97-2F464AC788EE}" type="slidenum">
              <a:rPr lang="en-GB" altLang="sv-SE" sz="1200"/>
              <a:pPr/>
              <a:t>20</a:t>
            </a:fld>
            <a:endParaRPr lang="en-GB" altLang="sv-SE" sz="1200"/>
          </a:p>
        </p:txBody>
      </p:sp>
    </p:spTree>
    <p:extLst>
      <p:ext uri="{BB962C8B-B14F-4D97-AF65-F5344CB8AC3E}">
        <p14:creationId xmlns:p14="http://schemas.microsoft.com/office/powerpoint/2010/main" val="413822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6013F92C-10FE-4F44-B43A-7821DAE28F08}" type="slidenum">
              <a:rPr lang="en-GB" altLang="sv-SE" sz="1200"/>
              <a:pPr/>
              <a:t>3</a:t>
            </a:fld>
            <a:endParaRPr lang="en-GB" altLang="sv-SE" sz="1200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309499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307AA2C9-AC2D-4345-9507-74CD1A6A839F}" type="slidenum">
              <a:rPr lang="en-GB" altLang="sv-SE" sz="1200"/>
              <a:pPr/>
              <a:t>4</a:t>
            </a:fld>
            <a:endParaRPr lang="en-GB" altLang="sv-SE" sz="1200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3321857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3A9512DE-6E57-4EFF-A761-62BF2DBC2BE9}" type="slidenum">
              <a:rPr lang="en-GB" altLang="sv-SE" sz="1200"/>
              <a:pPr/>
              <a:t>5</a:t>
            </a:fld>
            <a:endParaRPr lang="en-GB" altLang="sv-SE" sz="1200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512380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07026E92-8DAF-4DA5-8477-000E979D5B0F}" type="slidenum">
              <a:rPr lang="en-GB" altLang="sv-SE" sz="1200"/>
              <a:pPr/>
              <a:t>6</a:t>
            </a:fld>
            <a:endParaRPr lang="en-GB" altLang="sv-SE" sz="1200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3372143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CB736BBD-259F-43EA-B38E-F20D9E2F874D}" type="slidenum">
              <a:rPr lang="en-GB" altLang="sv-SE" sz="1200"/>
              <a:pPr/>
              <a:t>7</a:t>
            </a:fld>
            <a:endParaRPr lang="en-GB" altLang="sv-SE" sz="1200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1612489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F8370CA5-128C-4A90-8BDE-683DBC6833F6}" type="slidenum">
              <a:rPr lang="en-GB" altLang="sv-SE" sz="1200"/>
              <a:pPr/>
              <a:t>8</a:t>
            </a:fld>
            <a:endParaRPr lang="en-GB" altLang="sv-SE" sz="1200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3528801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977ABF1D-4D8D-4952-8D90-5813A1AE4317}" type="slidenum">
              <a:rPr lang="en-GB" altLang="sv-SE" sz="1200"/>
              <a:pPr/>
              <a:t>9</a:t>
            </a:fld>
            <a:endParaRPr lang="en-GB" altLang="sv-SE" sz="1200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3193795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432B14B0-998A-498D-B98D-9E3D35AF5570}" type="slidenum">
              <a:rPr lang="en-GB" altLang="sv-SE" sz="1200"/>
              <a:pPr/>
              <a:t>10</a:t>
            </a:fld>
            <a:endParaRPr lang="en-GB" altLang="sv-SE" sz="1200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933598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CD933A-9869-474E-9D7D-43971C415112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209600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48351F-E050-44A0-A82B-42CCE7F8EAA3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3488918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3F8DDD-FFDA-474D-A56B-BB43540678BE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2572558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01FF1-576B-4CE1-8876-C21182635B30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316847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DBFF7C-9552-4BB8-9FEF-2DFA45F15534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62785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FFD14C-D900-4AFB-A5F0-3BD1FD530120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16378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0FC90-85AA-4F4B-A4C5-728250FFCDFB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31637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ECDE26-D039-4333-8039-C30007D75792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1717144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761E95-9D35-47ED-A822-A529B95B75E1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99392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EA16A4-7DAA-4B4E-A704-497664280619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257638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FI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8FCBAD-7BAF-43F5-9D09-BA21428CC72F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212801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Click to edit Master text styles</a:t>
            </a:r>
          </a:p>
          <a:p>
            <a:pPr lvl="1"/>
            <a:r>
              <a:rPr lang="en-GB" altLang="sv-SE" smtClean="0"/>
              <a:t>Second level</a:t>
            </a:r>
          </a:p>
          <a:p>
            <a:pPr lvl="2"/>
            <a:r>
              <a:rPr lang="en-GB" altLang="sv-SE" smtClean="0"/>
              <a:t>Third level</a:t>
            </a:r>
          </a:p>
          <a:p>
            <a:pPr lvl="3"/>
            <a:r>
              <a:rPr lang="en-GB" altLang="sv-SE" smtClean="0"/>
              <a:t>Fourth level</a:t>
            </a:r>
          </a:p>
          <a:p>
            <a:pPr lvl="4"/>
            <a:r>
              <a:rPr lang="en-GB" altLang="sv-S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89F28AF-5829-45A1-8A9A-C5DE8F272C86}" type="slidenum">
              <a:rPr lang="en-GB" altLang="fi-FI"/>
              <a:pPr/>
              <a:t>‹#›</a:t>
            </a:fld>
            <a:endParaRPr lang="en-GB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412776"/>
            <a:ext cx="8360090" cy="390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68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723900"/>
            <a:ext cx="37338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23" name="Rectangle 3"/>
          <p:cNvSpPr>
            <a:spLocks noChangeArrowheads="1"/>
          </p:cNvSpPr>
          <p:nvPr/>
        </p:nvSpPr>
        <p:spPr bwMode="auto">
          <a:xfrm>
            <a:off x="5943600" y="5410200"/>
            <a:ext cx="32004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GB" altLang="sv-SE">
                <a:latin typeface="Arial" panose="020B0604020202020204" pitchFamily="34" charset="0"/>
              </a:rPr>
              <a:t>Ignaz Semmelweis</a:t>
            </a:r>
            <a:endParaRPr lang="sv-FI" altLang="sv-SE"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sv-FI" altLang="sv-SE">
                <a:latin typeface="Arial" panose="020B0604020202020204" pitchFamily="34" charset="0"/>
              </a:rPr>
              <a:t>1818-1865</a:t>
            </a:r>
            <a:endParaRPr lang="en-GB" altLang="sv-SE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981200"/>
          </a:xfrm>
        </p:spPr>
        <p:txBody>
          <a:bodyPr/>
          <a:lstStyle/>
          <a:p>
            <a:pPr algn="l" eaLnBrk="1" hangingPunct="1"/>
            <a:r>
              <a:rPr lang="en-GB" altLang="sv-SE" sz="3200" b="1" smtClean="0">
                <a:solidFill>
                  <a:schemeClr val="accent1"/>
                </a:solidFill>
                <a:latin typeface="Arial" panose="020B0604020202020204" pitchFamily="34" charset="0"/>
              </a:rPr>
              <a:t>Ignaz Semmelweis</a:t>
            </a:r>
            <a:r>
              <a:rPr lang="en-GB" altLang="sv-SE" sz="320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sv-FI" altLang="sv-SE" sz="3200" smtClean="0">
                <a:solidFill>
                  <a:schemeClr val="accent1"/>
                </a:solidFill>
                <a:latin typeface="Arial" panose="020B0604020202020204" pitchFamily="34" charset="0"/>
              </a:rPr>
              <a:t>studerade orsaken till skillnaden i frekvensen av barns</a:t>
            </a:r>
            <a:r>
              <a:rPr lang="sv-FI" altLang="sv-SE" sz="3200" smtClean="0">
                <a:solidFill>
                  <a:schemeClr val="accent1"/>
                </a:solidFill>
              </a:rPr>
              <a:t>ä</a:t>
            </a:r>
            <a:r>
              <a:rPr lang="sv-FI" altLang="sv-SE" sz="3200" smtClean="0">
                <a:solidFill>
                  <a:schemeClr val="accent1"/>
                </a:solidFill>
                <a:latin typeface="Arial" panose="020B0604020202020204" pitchFamily="34" charset="0"/>
              </a:rPr>
              <a:t>ngsfeber (11% resp. 3 % </a:t>
            </a:r>
            <a:r>
              <a:rPr lang="sv-FI" altLang="sv-SE" sz="3200" smtClean="0">
                <a:solidFill>
                  <a:schemeClr val="accent1"/>
                </a:solidFill>
              </a:rPr>
              <a:t>å</a:t>
            </a:r>
            <a:r>
              <a:rPr lang="sv-FI" altLang="sv-SE" sz="3200" smtClean="0">
                <a:solidFill>
                  <a:schemeClr val="accent1"/>
                </a:solidFill>
                <a:latin typeface="Arial" panose="020B0604020202020204" pitchFamily="34" charset="0"/>
              </a:rPr>
              <a:t>r 1846).</a:t>
            </a:r>
            <a:endParaRPr lang="en-GB" altLang="sv-SE" sz="3200" smtClean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pic>
        <p:nvPicPr>
          <p:cNvPr id="3399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62200"/>
            <a:ext cx="6324600" cy="389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Text Box 2"/>
          <p:cNvSpPr txBox="1">
            <a:spLocks noChangeArrowheads="1"/>
          </p:cNvSpPr>
          <p:nvPr/>
        </p:nvSpPr>
        <p:spPr bwMode="auto">
          <a:xfrm>
            <a:off x="609600" y="1354138"/>
            <a:ext cx="7924800" cy="457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v-FI" altLang="sv-SE" sz="2800" b="1">
                <a:solidFill>
                  <a:schemeClr val="accent1"/>
                </a:solidFill>
                <a:latin typeface="Arial" panose="020B0604020202020204" pitchFamily="34" charset="0"/>
              </a:rPr>
              <a:t>Hypoteser </a:t>
            </a:r>
            <a:r>
              <a:rPr lang="sv-FI" altLang="sv-SE" sz="2800">
                <a:solidFill>
                  <a:schemeClr val="accent1"/>
                </a:solidFill>
                <a:latin typeface="Arial" panose="020B0604020202020204" pitchFamily="34" charset="0"/>
              </a:rPr>
              <a:t>(enligt Carl Hempel)</a:t>
            </a:r>
          </a:p>
          <a:p>
            <a:pPr>
              <a:spcBef>
                <a:spcPct val="50000"/>
              </a:spcBef>
            </a:pPr>
            <a:endParaRPr lang="sv-FI" altLang="sv-SE" sz="2800" b="1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r>
              <a:rPr lang="sv-FI" altLang="sv-SE" sz="2800">
                <a:solidFill>
                  <a:schemeClr val="accent1"/>
                </a:solidFill>
                <a:latin typeface="Arial" panose="020B0604020202020204" pitchFamily="34" charset="0"/>
              </a:rPr>
              <a:t>Epidemiska luftföroreningar</a:t>
            </a:r>
          </a:p>
          <a:p>
            <a:pPr>
              <a:buFontTx/>
              <a:buAutoNum type="arabicPeriod"/>
            </a:pPr>
            <a:r>
              <a:rPr lang="sv-FI" altLang="sv-SE" sz="2800">
                <a:solidFill>
                  <a:schemeClr val="accent1"/>
                </a:solidFill>
                <a:latin typeface="Arial" panose="020B0604020202020204" pitchFamily="34" charset="0"/>
              </a:rPr>
              <a:t>Överbeläggning</a:t>
            </a:r>
          </a:p>
          <a:p>
            <a:pPr>
              <a:buFontTx/>
              <a:buAutoNum type="arabicPeriod"/>
            </a:pPr>
            <a:r>
              <a:rPr lang="sv-FI" altLang="sv-SE" sz="2800">
                <a:solidFill>
                  <a:schemeClr val="accent1"/>
                </a:solidFill>
                <a:latin typeface="Arial" panose="020B0604020202020204" pitchFamily="34" charset="0"/>
              </a:rPr>
              <a:t>Diet</a:t>
            </a:r>
          </a:p>
          <a:p>
            <a:pPr>
              <a:buFontTx/>
              <a:buAutoNum type="arabicPeriod"/>
            </a:pPr>
            <a:r>
              <a:rPr lang="sv-FI" altLang="sv-SE" sz="2800">
                <a:solidFill>
                  <a:schemeClr val="accent1"/>
                </a:solidFill>
                <a:latin typeface="Arial" panose="020B0604020202020204" pitchFamily="34" charset="0"/>
              </a:rPr>
              <a:t>Omild behandling</a:t>
            </a:r>
          </a:p>
          <a:p>
            <a:pPr>
              <a:buFontTx/>
              <a:buAutoNum type="arabicPeriod"/>
            </a:pPr>
            <a:r>
              <a:rPr lang="sv-FI" altLang="sv-SE" sz="2800">
                <a:solidFill>
                  <a:schemeClr val="accent1"/>
                </a:solidFill>
                <a:latin typeface="Arial" panose="020B0604020202020204" pitchFamily="34" charset="0"/>
              </a:rPr>
              <a:t>Medicinestuderanden</a:t>
            </a:r>
          </a:p>
          <a:p>
            <a:pPr>
              <a:buFontTx/>
              <a:buAutoNum type="arabicPeriod"/>
            </a:pPr>
            <a:r>
              <a:rPr lang="sv-FI" altLang="sv-SE" sz="2800">
                <a:solidFill>
                  <a:schemeClr val="accent1"/>
                </a:solidFill>
                <a:latin typeface="Arial" panose="020B0604020202020204" pitchFamily="34" charset="0"/>
              </a:rPr>
              <a:t>Präst</a:t>
            </a:r>
          </a:p>
          <a:p>
            <a:pPr>
              <a:buFontTx/>
              <a:buAutoNum type="arabicPeriod"/>
            </a:pPr>
            <a:r>
              <a:rPr lang="sv-FI" altLang="sv-SE" sz="2800">
                <a:solidFill>
                  <a:schemeClr val="accent1"/>
                </a:solidFill>
                <a:latin typeface="Arial" panose="020B0604020202020204" pitchFamily="34" charset="0"/>
              </a:rPr>
              <a:t>Förlossningsställning</a:t>
            </a:r>
          </a:p>
          <a:p>
            <a:endParaRPr lang="sv-FI" altLang="sv-SE" sz="280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Text Box 2"/>
          <p:cNvSpPr txBox="1">
            <a:spLocks noChangeArrowheads="1"/>
          </p:cNvSpPr>
          <p:nvPr/>
        </p:nvSpPr>
        <p:spPr bwMode="auto">
          <a:xfrm>
            <a:off x="368300" y="1597025"/>
            <a:ext cx="8380413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sv-FI" altLang="sv-SE" sz="2800">
                <a:solidFill>
                  <a:srgbClr val="0000CC"/>
                </a:solidFill>
                <a:latin typeface="Arial" panose="020B0604020202020204" pitchFamily="34" charset="0"/>
              </a:rPr>
              <a:t>Hypotes 3</a:t>
            </a:r>
          </a:p>
          <a:p>
            <a:pPr>
              <a:spcBef>
                <a:spcPct val="20000"/>
              </a:spcBef>
            </a:pPr>
            <a:r>
              <a:rPr lang="sv-SE" altLang="sv-SE" sz="2800">
                <a:solidFill>
                  <a:srgbClr val="000066"/>
                </a:solidFill>
                <a:latin typeface="Arial" panose="020B0604020202020204" pitchFamily="34" charset="0"/>
              </a:rPr>
              <a:t>Skillnaden i diet förorsakar skillnaden i dödlighet.</a:t>
            </a:r>
          </a:p>
          <a:p>
            <a:pPr>
              <a:spcBef>
                <a:spcPct val="20000"/>
              </a:spcBef>
            </a:pPr>
            <a:endParaRPr lang="sv-SE" altLang="sv-SE" sz="280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sv-SE" altLang="sv-SE" sz="2800">
                <a:solidFill>
                  <a:srgbClr val="3333CC"/>
                </a:solidFill>
                <a:latin typeface="Arial" panose="020B0604020202020204" pitchFamily="34" charset="0"/>
              </a:rPr>
              <a:t>Förutsägelse (deduktiv härledning, testimplikation)</a:t>
            </a:r>
          </a:p>
          <a:p>
            <a:pPr>
              <a:spcBef>
                <a:spcPct val="20000"/>
              </a:spcBef>
            </a:pPr>
            <a:r>
              <a:rPr lang="sv-SE" altLang="sv-SE" sz="2800">
                <a:solidFill>
                  <a:srgbClr val="000066"/>
                </a:solidFill>
                <a:latin typeface="Arial" panose="020B0604020202020204" pitchFamily="34" charset="0"/>
              </a:rPr>
              <a:t>Skillnaden i dödlighet minskar</a:t>
            </a:r>
            <a:r>
              <a:rPr lang="sv-SE" altLang="sv-SE" sz="280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sv-SE" altLang="sv-SE" sz="2800">
                <a:solidFill>
                  <a:srgbClr val="000066"/>
                </a:solidFill>
                <a:latin typeface="Arial" panose="020B0604020202020204" pitchFamily="34" charset="0"/>
              </a:rPr>
              <a:t>om skillnaden i diet avskaffas.</a:t>
            </a:r>
            <a:endParaRPr lang="sv-FI" altLang="sv-SE" sz="280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Text Box 2"/>
          <p:cNvSpPr txBox="1">
            <a:spLocks noChangeArrowheads="1"/>
          </p:cNvSpPr>
          <p:nvPr/>
        </p:nvSpPr>
        <p:spPr bwMode="auto">
          <a:xfrm>
            <a:off x="533400" y="609600"/>
            <a:ext cx="80772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rgbClr val="000066"/>
                </a:solidFill>
                <a:latin typeface="Verdana" panose="020B0604030504040204" pitchFamily="34" charset="0"/>
              </a:rPr>
              <a:t>premiss 1</a:t>
            </a:r>
            <a:r>
              <a:rPr lang="sv-SE" altLang="sv-SE" sz="3200">
                <a:solidFill>
                  <a:srgbClr val="3333CC"/>
                </a:solidFill>
                <a:latin typeface="Verdana" panose="020B0604030504040204" pitchFamily="34" charset="0"/>
              </a:rPr>
              <a:t> 	Hypotes </a:t>
            </a:r>
            <a:r>
              <a:rPr lang="sv-SE" altLang="sv-SE" sz="3200">
                <a:solidFill>
                  <a:srgbClr val="3333CC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 Testimplikation</a:t>
            </a:r>
            <a:endParaRPr lang="sv-SE" altLang="sv-SE" sz="3200">
              <a:solidFill>
                <a:srgbClr val="3333CC"/>
              </a:solidFill>
              <a:latin typeface="Verdana" panose="020B0604030504040204" pitchFamily="34" charset="0"/>
            </a:endParaRPr>
          </a:p>
          <a:p>
            <a:r>
              <a:rPr lang="sv-SE" altLang="sv-SE">
                <a:solidFill>
                  <a:srgbClr val="000066"/>
                </a:solidFill>
                <a:latin typeface="Verdana" panose="020B0604030504040204" pitchFamily="34" charset="0"/>
              </a:rPr>
              <a:t>premiss 2</a:t>
            </a:r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	 </a:t>
            </a:r>
            <a:r>
              <a:rPr lang="sv-SE" altLang="sv-SE" b="1">
                <a:solidFill>
                  <a:srgbClr val="3333CC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sv-SE" altLang="sv-SE" sz="3200">
                <a:solidFill>
                  <a:srgbClr val="3333CC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Testimplikation</a:t>
            </a:r>
            <a:endParaRPr lang="sv-SE" altLang="sv-SE" sz="3200">
              <a:solidFill>
                <a:srgbClr val="3333CC"/>
              </a:solidFill>
              <a:latin typeface="Verdana" panose="020B0604030504040204" pitchFamily="34" charset="0"/>
            </a:endParaRPr>
          </a:p>
          <a:p>
            <a:endParaRPr lang="en-GB" altLang="sv-SE">
              <a:solidFill>
                <a:srgbClr val="000099"/>
              </a:solidFill>
              <a:latin typeface="Verdana" panose="020B0604030504040204" pitchFamily="34" charset="0"/>
              <a:sym typeface="Symbol" panose="05050102010706020507" pitchFamily="18" charset="2"/>
            </a:endParaRPr>
          </a:p>
        </p:txBody>
      </p:sp>
      <p:sp>
        <p:nvSpPr>
          <p:cNvPr id="346115" name="Line 3"/>
          <p:cNvSpPr>
            <a:spLocks noChangeShapeType="1"/>
          </p:cNvSpPr>
          <p:nvPr/>
        </p:nvSpPr>
        <p:spPr bwMode="auto">
          <a:xfrm>
            <a:off x="2428875" y="2133600"/>
            <a:ext cx="5181600" cy="0"/>
          </a:xfrm>
          <a:prstGeom prst="line">
            <a:avLst/>
          </a:prstGeom>
          <a:noFill/>
          <a:ln w="2540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346116" name="Rectangle 4"/>
          <p:cNvSpPr>
            <a:spLocks noChangeArrowheads="1"/>
          </p:cNvSpPr>
          <p:nvPr/>
        </p:nvSpPr>
        <p:spPr bwMode="auto">
          <a:xfrm>
            <a:off x="533400" y="2362200"/>
            <a:ext cx="807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rgbClr val="000066"/>
                </a:solidFill>
                <a:latin typeface="Verdana" panose="020B0604030504040204" pitchFamily="34" charset="0"/>
              </a:rPr>
              <a:t>slutsats	 </a:t>
            </a:r>
            <a:r>
              <a:rPr lang="sv-SE" altLang="sv-SE" b="1">
                <a:solidFill>
                  <a:srgbClr val="3333CC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>
                <a:solidFill>
                  <a:srgbClr val="000066"/>
                </a:solidFill>
                <a:latin typeface="Verdana" panose="020B0604030504040204" pitchFamily="34" charset="0"/>
              </a:rPr>
              <a:t> </a:t>
            </a:r>
            <a:r>
              <a:rPr lang="sv-SE" altLang="sv-SE" sz="3200">
                <a:solidFill>
                  <a:srgbClr val="3333CC"/>
                </a:solidFill>
                <a:latin typeface="Verdana" panose="020B0604030504040204" pitchFamily="34" charset="0"/>
              </a:rPr>
              <a:t>Hypotes</a:t>
            </a:r>
            <a:endParaRPr lang="en-GB" altLang="sv-SE" sz="3200">
              <a:solidFill>
                <a:srgbClr val="3333CC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4" grpId="0" build="p" autoUpdateAnimBg="0"/>
      <p:bldP spid="346115" grpId="0" animBg="1"/>
      <p:bldP spid="34611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Text Box 2"/>
          <p:cNvSpPr txBox="1">
            <a:spLocks noChangeArrowheads="1"/>
          </p:cNvSpPr>
          <p:nvPr/>
        </p:nvSpPr>
        <p:spPr bwMode="auto">
          <a:xfrm>
            <a:off x="419100" y="228600"/>
            <a:ext cx="8305800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Om skillnaden i diet förorsakar skillnaden i dödlighet, så minskar skillnaden i dödlighet om skillnaden i diet avskaffas.</a:t>
            </a:r>
          </a:p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Skillnaden i dödlighet minskar inte fast skillnaden i diet avskaffas.</a:t>
            </a:r>
            <a:endParaRPr lang="en-GB" altLang="sv-SE" sz="3200">
              <a:solidFill>
                <a:srgbClr val="000066"/>
              </a:solidFill>
              <a:latin typeface="Verdana" panose="020B0604030504040204" pitchFamily="34" charset="0"/>
            </a:endParaRPr>
          </a:p>
        </p:txBody>
      </p:sp>
      <p:sp>
        <p:nvSpPr>
          <p:cNvPr id="348163" name="Line 3"/>
          <p:cNvSpPr>
            <a:spLocks noChangeShapeType="1"/>
          </p:cNvSpPr>
          <p:nvPr/>
        </p:nvSpPr>
        <p:spPr bwMode="auto">
          <a:xfrm>
            <a:off x="457200" y="3421063"/>
            <a:ext cx="8229600" cy="793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348164" name="Rectangle 4"/>
          <p:cNvSpPr>
            <a:spLocks noChangeArrowheads="1"/>
          </p:cNvSpPr>
          <p:nvPr/>
        </p:nvSpPr>
        <p:spPr bwMode="auto">
          <a:xfrm>
            <a:off x="457200" y="36576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Skillnaden i diet förorsakar inte skillnaden i dödlighet.</a:t>
            </a:r>
            <a:endParaRPr lang="en-GB" altLang="sv-SE" sz="3200">
              <a:solidFill>
                <a:srgbClr val="000066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2" grpId="0" build="p" autoUpdateAnimBg="0"/>
      <p:bldP spid="348163" grpId="0" animBg="1"/>
      <p:bldP spid="34816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Text Box 2"/>
          <p:cNvSpPr txBox="1">
            <a:spLocks noChangeArrowheads="1"/>
          </p:cNvSpPr>
          <p:nvPr/>
        </p:nvSpPr>
        <p:spPr bwMode="auto">
          <a:xfrm>
            <a:off x="368300" y="1597025"/>
            <a:ext cx="8380413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sv-FI" altLang="sv-SE" sz="2800">
                <a:solidFill>
                  <a:srgbClr val="0000CC"/>
                </a:solidFill>
                <a:latin typeface="Arial" panose="020B0604020202020204" pitchFamily="34" charset="0"/>
              </a:rPr>
              <a:t>Ny hypotes</a:t>
            </a:r>
          </a:p>
          <a:p>
            <a:pPr>
              <a:spcBef>
                <a:spcPct val="20000"/>
              </a:spcBef>
            </a:pPr>
            <a:r>
              <a:rPr lang="sv-SE" altLang="sv-SE" sz="2800">
                <a:solidFill>
                  <a:srgbClr val="000066"/>
                </a:solidFill>
                <a:latin typeface="Arial" panose="020B0604020202020204" pitchFamily="34" charset="0"/>
              </a:rPr>
              <a:t>Likämne förorsakar skillnaden i dödlighet.</a:t>
            </a:r>
          </a:p>
          <a:p>
            <a:pPr>
              <a:spcBef>
                <a:spcPct val="20000"/>
              </a:spcBef>
            </a:pPr>
            <a:endParaRPr lang="sv-SE" altLang="sv-SE" sz="280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sv-SE" altLang="sv-SE" sz="2800">
                <a:solidFill>
                  <a:srgbClr val="3333CC"/>
                </a:solidFill>
                <a:latin typeface="Arial" panose="020B0604020202020204" pitchFamily="34" charset="0"/>
              </a:rPr>
              <a:t>Förutsägelse</a:t>
            </a:r>
          </a:p>
          <a:p>
            <a:pPr>
              <a:spcBef>
                <a:spcPct val="20000"/>
              </a:spcBef>
            </a:pPr>
            <a:r>
              <a:rPr lang="sv-SE" altLang="sv-SE" sz="2800">
                <a:solidFill>
                  <a:srgbClr val="000066"/>
                </a:solidFill>
                <a:latin typeface="Arial" panose="020B0604020202020204" pitchFamily="34" charset="0"/>
              </a:rPr>
              <a:t>Om läkarna tvättar händerna, så minskar skillnaden i dödlighet</a:t>
            </a:r>
            <a:r>
              <a:rPr lang="sv-SE" altLang="sv-SE" sz="280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sv-SE" altLang="sv-SE" sz="2800">
                <a:solidFill>
                  <a:srgbClr val="000066"/>
                </a:solidFill>
                <a:latin typeface="Arial" panose="020B0604020202020204" pitchFamily="34" charset="0"/>
              </a:rPr>
              <a:t>.</a:t>
            </a:r>
            <a:endParaRPr lang="sv-FI" altLang="sv-SE" sz="280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0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Text Box 2"/>
          <p:cNvSpPr txBox="1">
            <a:spLocks noChangeArrowheads="1"/>
          </p:cNvSpPr>
          <p:nvPr/>
        </p:nvSpPr>
        <p:spPr bwMode="auto">
          <a:xfrm>
            <a:off x="419100" y="228600"/>
            <a:ext cx="83058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Om likämne förorsakar skillnaden i dödlighet, så minskar skillnaden i dödlighet om läkarna tvättar händerna.</a:t>
            </a:r>
          </a:p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Skillnaden i dödlighet minskar då läkarna tvättar händerna.</a:t>
            </a:r>
            <a:endParaRPr lang="en-GB" altLang="sv-SE" sz="3200">
              <a:solidFill>
                <a:srgbClr val="000066"/>
              </a:solidFill>
              <a:latin typeface="Verdana" panose="020B0604030504040204" pitchFamily="34" charset="0"/>
            </a:endParaRPr>
          </a:p>
        </p:txBody>
      </p:sp>
      <p:sp>
        <p:nvSpPr>
          <p:cNvPr id="352259" name="Line 3"/>
          <p:cNvSpPr>
            <a:spLocks noChangeShapeType="1"/>
          </p:cNvSpPr>
          <p:nvPr/>
        </p:nvSpPr>
        <p:spPr bwMode="auto">
          <a:xfrm>
            <a:off x="457200" y="3421063"/>
            <a:ext cx="8001000" cy="793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352260" name="Rectangle 4"/>
          <p:cNvSpPr>
            <a:spLocks noChangeArrowheads="1"/>
          </p:cNvSpPr>
          <p:nvPr/>
        </p:nvSpPr>
        <p:spPr bwMode="auto">
          <a:xfrm>
            <a:off x="457200" y="3657600"/>
            <a:ext cx="830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 sz="3200" b="1">
                <a:solidFill>
                  <a:srgbClr val="000066"/>
                </a:solidFill>
                <a:latin typeface="Verdana" panose="020B0604030504040204" pitchFamily="34" charset="0"/>
              </a:rPr>
              <a:t>?</a:t>
            </a:r>
            <a:endParaRPr lang="en-GB" altLang="sv-SE" sz="3200" b="1">
              <a:solidFill>
                <a:srgbClr val="000066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58" grpId="0" build="p" autoUpdateAnimBg="0"/>
      <p:bldP spid="352259" grpId="0" animBg="1"/>
      <p:bldP spid="35226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5715000" cy="1143000"/>
          </a:xfrm>
        </p:spPr>
        <p:txBody>
          <a:bodyPr/>
          <a:lstStyle/>
          <a:p>
            <a:pPr algn="l" eaLnBrk="1" hangingPunct="1"/>
            <a:r>
              <a:rPr lang="sv-SE" altLang="sv-SE" sz="3200" smtClean="0">
                <a:solidFill>
                  <a:srgbClr val="000099"/>
                </a:solidFill>
                <a:latin typeface="Verdana" panose="020B0604030504040204" pitchFamily="34" charset="0"/>
              </a:rPr>
              <a:t>Kausalitet</a:t>
            </a:r>
            <a:endParaRPr lang="en-GB" altLang="sv-SE" sz="3200" smtClean="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360451" name="Text Box 3"/>
          <p:cNvSpPr txBox="1">
            <a:spLocks noChangeArrowheads="1"/>
          </p:cNvSpPr>
          <p:nvPr/>
        </p:nvSpPr>
        <p:spPr bwMode="auto">
          <a:xfrm>
            <a:off x="609600" y="2133600"/>
            <a:ext cx="8077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v-FI" altLang="sv-SE" sz="2800">
                <a:solidFill>
                  <a:srgbClr val="0000CC"/>
                </a:solidFill>
                <a:latin typeface="Arial" panose="020B0604020202020204" pitchFamily="34" charset="0"/>
              </a:rPr>
              <a:t>Teorier, hypoteser och förklingar gäller ofta orsakssamband.</a:t>
            </a:r>
          </a:p>
          <a:p>
            <a:pPr>
              <a:spcBef>
                <a:spcPct val="50000"/>
              </a:spcBef>
            </a:pPr>
            <a:r>
              <a:rPr lang="sv-FI" altLang="sv-SE" sz="2800">
                <a:solidFill>
                  <a:srgbClr val="0000CC"/>
                </a:solidFill>
                <a:latin typeface="Arial" panose="020B0604020202020204" pitchFamily="34" charset="0"/>
              </a:rPr>
              <a:t>Vad är en orsak?</a:t>
            </a:r>
          </a:p>
          <a:p>
            <a:pPr>
              <a:spcBef>
                <a:spcPct val="50000"/>
              </a:spcBef>
            </a:pPr>
            <a:r>
              <a:rPr lang="sv-FI" altLang="sv-SE" sz="2800">
                <a:solidFill>
                  <a:srgbClr val="0000CC"/>
                </a:solidFill>
                <a:latin typeface="Arial" panose="020B0604020202020204" pitchFamily="34" charset="0"/>
              </a:rPr>
              <a:t>En orsak är en nödvändig del av ett komplex av villkor, vilka tillsammans är tillräckliga för verkan.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0" grpId="0" build="p" autoUpdateAnimBg="0"/>
      <p:bldP spid="36045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Text Box 2"/>
          <p:cNvSpPr txBox="1">
            <a:spLocks noChangeArrowheads="1"/>
          </p:cNvSpPr>
          <p:nvPr/>
        </p:nvSpPr>
        <p:spPr bwMode="auto">
          <a:xfrm>
            <a:off x="609600" y="2133600"/>
            <a:ext cx="80772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v-FI" altLang="sv-SE" sz="2800">
                <a:solidFill>
                  <a:srgbClr val="0000CC"/>
                </a:solidFill>
                <a:latin typeface="Arial" panose="020B0604020202020204" pitchFamily="34" charset="0"/>
              </a:rPr>
              <a:t>Med orsak syftar man sällan på självklara nödvändiga villkor:</a:t>
            </a:r>
          </a:p>
          <a:p>
            <a:pPr>
              <a:spcBef>
                <a:spcPct val="50000"/>
              </a:spcBef>
            </a:pPr>
            <a:r>
              <a:rPr lang="sv-FI" altLang="sv-SE" sz="2800">
                <a:solidFill>
                  <a:srgbClr val="0000CC"/>
                </a:solidFill>
                <a:latin typeface="Arial" panose="020B0604020202020204" pitchFamily="34" charset="0"/>
              </a:rPr>
              <a:t>Tyngdkraften anges inte som orsak till att ett flygplan störtat.</a:t>
            </a:r>
          </a:p>
          <a:p>
            <a:pPr>
              <a:spcBef>
                <a:spcPct val="50000"/>
              </a:spcBef>
            </a:pPr>
            <a:r>
              <a:rPr lang="sv-FI" altLang="sv-SE" sz="2800">
                <a:solidFill>
                  <a:srgbClr val="0000CC"/>
                </a:solidFill>
                <a:latin typeface="Arial" panose="020B0604020202020204" pitchFamily="34" charset="0"/>
              </a:rPr>
              <a:t>Tillgången på syre anges sällan som en orsak till en brand.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8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772400" cy="1143000"/>
          </a:xfrm>
        </p:spPr>
        <p:txBody>
          <a:bodyPr/>
          <a:lstStyle/>
          <a:p>
            <a:pPr algn="l" eaLnBrk="1" hangingPunct="1"/>
            <a:r>
              <a:rPr lang="sv-FI" altLang="sv-SE" sz="3200" smtClean="0">
                <a:solidFill>
                  <a:schemeClr val="accent1"/>
                </a:solidFill>
                <a:latin typeface="Arial" panose="020B0604020202020204" pitchFamily="34" charset="0"/>
              </a:rPr>
              <a:t>Hypotetisk-deduktiv metod</a:t>
            </a:r>
            <a:endParaRPr lang="en-GB" altLang="sv-SE" sz="3200" smtClean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539750" y="2276475"/>
            <a:ext cx="7561263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FI" altLang="sv-SE" sz="2800">
                <a:solidFill>
                  <a:schemeClr val="accent2"/>
                </a:solidFill>
                <a:latin typeface="Arial" panose="020B0604020202020204" pitchFamily="34" charset="0"/>
              </a:rPr>
              <a:t>uppställning av hypotes</a:t>
            </a:r>
          </a:p>
          <a:p>
            <a:endParaRPr lang="sv-FI" altLang="sv-SE" sz="28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r>
              <a:rPr lang="sv-FI" altLang="sv-SE" sz="2800">
                <a:solidFill>
                  <a:schemeClr val="accent2"/>
                </a:solidFill>
                <a:latin typeface="Arial" panose="020B0604020202020204" pitchFamily="34" charset="0"/>
              </a:rPr>
              <a:t>enskilda deduktioner (förutsägelser, testimplikationer) från hypotesen</a:t>
            </a:r>
          </a:p>
          <a:p>
            <a:endParaRPr lang="sv-FI" altLang="sv-SE" sz="28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r>
              <a:rPr lang="sv-FI" altLang="sv-SE" sz="2800">
                <a:solidFill>
                  <a:schemeClr val="accent2"/>
                </a:solidFill>
                <a:latin typeface="Arial" panose="020B0604020202020204" pitchFamily="34" charset="0"/>
              </a:rPr>
              <a:t>prövning av den deduktiva följden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882" name="Picture 2" descr="Brandtriangel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412875"/>
            <a:ext cx="4903787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Text Box 2"/>
          <p:cNvSpPr txBox="1">
            <a:spLocks noChangeArrowheads="1"/>
          </p:cNvSpPr>
          <p:nvPr/>
        </p:nvSpPr>
        <p:spPr bwMode="auto">
          <a:xfrm>
            <a:off x="304800" y="13716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Om det är åska, så mullrar det.</a:t>
            </a:r>
          </a:p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Det mullrar inte.</a:t>
            </a:r>
            <a:endParaRPr lang="en-GB" altLang="sv-SE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323587" name="Line 3"/>
          <p:cNvSpPr>
            <a:spLocks noChangeShapeType="1"/>
          </p:cNvSpPr>
          <p:nvPr/>
        </p:nvSpPr>
        <p:spPr bwMode="auto">
          <a:xfrm>
            <a:off x="457200" y="2819400"/>
            <a:ext cx="70866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304800" y="3048000"/>
            <a:ext cx="360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Det är inte åska.</a:t>
            </a:r>
            <a:endParaRPr lang="en-GB" altLang="sv-SE" sz="3200">
              <a:solidFill>
                <a:srgbClr val="000066"/>
              </a:solidFill>
              <a:latin typeface="Verdana" panose="020B0604030504040204" pitchFamily="34" charset="0"/>
            </a:endParaRPr>
          </a:p>
        </p:txBody>
      </p:sp>
      <p:sp>
        <p:nvSpPr>
          <p:cNvPr id="323589" name="Text Box 5"/>
          <p:cNvSpPr txBox="1">
            <a:spLocks noChangeArrowheads="1"/>
          </p:cNvSpPr>
          <p:nvPr/>
        </p:nvSpPr>
        <p:spPr bwMode="auto">
          <a:xfrm>
            <a:off x="228600" y="42672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premiss 1</a:t>
            </a:r>
            <a:r>
              <a:rPr lang="sv-SE" altLang="sv-SE">
                <a:solidFill>
                  <a:schemeClr val="bg1"/>
                </a:solidFill>
                <a:latin typeface="Verdana" panose="020B0604030504040204" pitchFamily="34" charset="0"/>
              </a:rPr>
              <a:t>	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A 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B</a:t>
            </a:r>
          </a:p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premiss 2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</a:rPr>
              <a:t>	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B</a:t>
            </a:r>
            <a:endParaRPr lang="en-GB" altLang="sv-SE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323590" name="Line 6"/>
          <p:cNvSpPr>
            <a:spLocks noChangeShapeType="1"/>
          </p:cNvSpPr>
          <p:nvPr/>
        </p:nvSpPr>
        <p:spPr bwMode="auto">
          <a:xfrm>
            <a:off x="2133600" y="5562600"/>
            <a:ext cx="1828800" cy="0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323591" name="Rectangle 7"/>
          <p:cNvSpPr>
            <a:spLocks noChangeArrowheads="1"/>
          </p:cNvSpPr>
          <p:nvPr/>
        </p:nvSpPr>
        <p:spPr bwMode="auto">
          <a:xfrm>
            <a:off x="228600" y="5867400"/>
            <a:ext cx="27590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slutsats	 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A</a:t>
            </a:r>
            <a:endParaRPr lang="en-GB" altLang="sv-SE" sz="320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6" grpId="0" build="p" autoUpdateAnimBg="0"/>
      <p:bldP spid="323587" grpId="0" animBg="1"/>
      <p:bldP spid="323588" grpId="0" autoUpdateAnimBg="0"/>
      <p:bldP spid="323589" grpId="0" build="p" autoUpdateAnimBg="0"/>
      <p:bldP spid="323590" grpId="0" animBg="1"/>
      <p:bldP spid="32359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Text Box 2"/>
          <p:cNvSpPr txBox="1">
            <a:spLocks noChangeArrowheads="1"/>
          </p:cNvSpPr>
          <p:nvPr/>
        </p:nvSpPr>
        <p:spPr bwMode="auto">
          <a:xfrm>
            <a:off x="304800" y="13716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Om det är åska, så mullrar det.</a:t>
            </a:r>
          </a:p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Det mullrar.</a:t>
            </a:r>
            <a:endParaRPr lang="en-GB" altLang="sv-SE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325635" name="Line 3"/>
          <p:cNvSpPr>
            <a:spLocks noChangeShapeType="1"/>
          </p:cNvSpPr>
          <p:nvPr/>
        </p:nvSpPr>
        <p:spPr bwMode="auto">
          <a:xfrm>
            <a:off x="457200" y="2819400"/>
            <a:ext cx="70866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325636" name="Rectangle 4"/>
          <p:cNvSpPr>
            <a:spLocks noChangeArrowheads="1"/>
          </p:cNvSpPr>
          <p:nvPr/>
        </p:nvSpPr>
        <p:spPr bwMode="auto">
          <a:xfrm>
            <a:off x="304800" y="3048000"/>
            <a:ext cx="406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?</a:t>
            </a:r>
            <a:endParaRPr lang="en-GB" altLang="sv-SE" sz="3200">
              <a:solidFill>
                <a:srgbClr val="000066"/>
              </a:solidFill>
              <a:latin typeface="Verdana" panose="020B0604030504040204" pitchFamily="34" charset="0"/>
            </a:endParaRPr>
          </a:p>
        </p:txBody>
      </p:sp>
      <p:sp>
        <p:nvSpPr>
          <p:cNvPr id="325637" name="Text Box 5"/>
          <p:cNvSpPr txBox="1">
            <a:spLocks noChangeArrowheads="1"/>
          </p:cNvSpPr>
          <p:nvPr/>
        </p:nvSpPr>
        <p:spPr bwMode="auto">
          <a:xfrm>
            <a:off x="228600" y="42672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premiss 1</a:t>
            </a:r>
            <a:r>
              <a:rPr lang="sv-SE" altLang="sv-SE">
                <a:solidFill>
                  <a:schemeClr val="bg1"/>
                </a:solidFill>
                <a:latin typeface="Verdana" panose="020B0604030504040204" pitchFamily="34" charset="0"/>
              </a:rPr>
              <a:t>	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A 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B</a:t>
            </a:r>
          </a:p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premiss 2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</a:rPr>
              <a:t>	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B</a:t>
            </a:r>
            <a:endParaRPr lang="en-GB" altLang="sv-SE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325638" name="Line 6"/>
          <p:cNvSpPr>
            <a:spLocks noChangeShapeType="1"/>
          </p:cNvSpPr>
          <p:nvPr/>
        </p:nvSpPr>
        <p:spPr bwMode="auto">
          <a:xfrm>
            <a:off x="2133600" y="5562600"/>
            <a:ext cx="1828800" cy="0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325639" name="Rectangle 7"/>
          <p:cNvSpPr>
            <a:spLocks noChangeArrowheads="1"/>
          </p:cNvSpPr>
          <p:nvPr/>
        </p:nvSpPr>
        <p:spPr bwMode="auto">
          <a:xfrm>
            <a:off x="228600" y="5967413"/>
            <a:ext cx="2287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slutsats	 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?</a:t>
            </a:r>
            <a:endParaRPr lang="en-GB" altLang="sv-SE" sz="320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 build="p" autoUpdateAnimBg="0"/>
      <p:bldP spid="325635" grpId="0" animBg="1"/>
      <p:bldP spid="325636" grpId="0" autoUpdateAnimBg="0"/>
      <p:bldP spid="325637" grpId="0" build="p" autoUpdateAnimBg="0"/>
      <p:bldP spid="325638" grpId="0" animBg="1"/>
      <p:bldP spid="32563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Text Box 2"/>
          <p:cNvSpPr txBox="1">
            <a:spLocks noChangeArrowheads="1"/>
          </p:cNvSpPr>
          <p:nvPr/>
        </p:nvSpPr>
        <p:spPr bwMode="auto">
          <a:xfrm>
            <a:off x="304800" y="1371600"/>
            <a:ext cx="83058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Om alla filosofer är dödliga, så är Sokrates dödlig.</a:t>
            </a:r>
          </a:p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Sokrates är inte dödlig.</a:t>
            </a:r>
            <a:endParaRPr lang="en-GB" altLang="sv-SE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327683" name="Line 3"/>
          <p:cNvSpPr>
            <a:spLocks noChangeShapeType="1"/>
          </p:cNvSpPr>
          <p:nvPr/>
        </p:nvSpPr>
        <p:spPr bwMode="auto">
          <a:xfrm>
            <a:off x="250825" y="2924175"/>
            <a:ext cx="70866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327684" name="Rectangle 4"/>
          <p:cNvSpPr>
            <a:spLocks noChangeArrowheads="1"/>
          </p:cNvSpPr>
          <p:nvPr/>
        </p:nvSpPr>
        <p:spPr bwMode="auto">
          <a:xfrm>
            <a:off x="304800" y="3048000"/>
            <a:ext cx="5938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Alla filosofer är inte dödliga.</a:t>
            </a:r>
            <a:endParaRPr lang="en-GB" altLang="sv-SE" sz="3200">
              <a:solidFill>
                <a:srgbClr val="000066"/>
              </a:solidFill>
              <a:latin typeface="Verdana" panose="020B0604030504040204" pitchFamily="34" charset="0"/>
            </a:endParaRPr>
          </a:p>
        </p:txBody>
      </p:sp>
      <p:sp>
        <p:nvSpPr>
          <p:cNvPr id="327685" name="Text Box 5"/>
          <p:cNvSpPr txBox="1">
            <a:spLocks noChangeArrowheads="1"/>
          </p:cNvSpPr>
          <p:nvPr/>
        </p:nvSpPr>
        <p:spPr bwMode="auto">
          <a:xfrm>
            <a:off x="228600" y="42672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premiss 1</a:t>
            </a:r>
            <a:r>
              <a:rPr lang="sv-SE" altLang="sv-SE">
                <a:solidFill>
                  <a:schemeClr val="bg1"/>
                </a:solidFill>
                <a:latin typeface="Verdana" panose="020B0604030504040204" pitchFamily="34" charset="0"/>
              </a:rPr>
              <a:t>	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H 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D</a:t>
            </a:r>
          </a:p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premiss 2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</a:rPr>
              <a:t>	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D</a:t>
            </a:r>
            <a:endParaRPr lang="en-GB" altLang="sv-SE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327686" name="Line 6"/>
          <p:cNvSpPr>
            <a:spLocks noChangeShapeType="1"/>
          </p:cNvSpPr>
          <p:nvPr/>
        </p:nvSpPr>
        <p:spPr bwMode="auto">
          <a:xfrm>
            <a:off x="2133600" y="5562600"/>
            <a:ext cx="1828800" cy="0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327687" name="Rectangle 7"/>
          <p:cNvSpPr>
            <a:spLocks noChangeArrowheads="1"/>
          </p:cNvSpPr>
          <p:nvPr/>
        </p:nvSpPr>
        <p:spPr bwMode="auto">
          <a:xfrm>
            <a:off x="228600" y="5867400"/>
            <a:ext cx="27860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slutsats	 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H</a:t>
            </a:r>
            <a:endParaRPr lang="en-GB" altLang="sv-SE" sz="320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2" grpId="0" build="p" autoUpdateAnimBg="0"/>
      <p:bldP spid="327683" grpId="0" animBg="1"/>
      <p:bldP spid="327684" grpId="0" autoUpdateAnimBg="0"/>
      <p:bldP spid="327685" grpId="0" build="p" autoUpdateAnimBg="0"/>
      <p:bldP spid="327686" grpId="0" animBg="1"/>
      <p:bldP spid="32768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Text Box 2"/>
          <p:cNvSpPr txBox="1">
            <a:spLocks noChangeArrowheads="1"/>
          </p:cNvSpPr>
          <p:nvPr/>
        </p:nvSpPr>
        <p:spPr bwMode="auto">
          <a:xfrm>
            <a:off x="419100" y="304800"/>
            <a:ext cx="83058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Om hypotesen är sann, så är den ur hypotesen deduktivt härledda slutsatsen/ förutsägelsen sann.</a:t>
            </a:r>
          </a:p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Den ur hypotesen deduktivt härledda slutsatsen/ förutsägelsen är inte sann.</a:t>
            </a:r>
            <a:endParaRPr lang="en-GB" altLang="sv-SE" sz="3200">
              <a:solidFill>
                <a:srgbClr val="000066"/>
              </a:solidFill>
              <a:latin typeface="Verdana" panose="020B0604030504040204" pitchFamily="34" charset="0"/>
            </a:endParaRPr>
          </a:p>
        </p:txBody>
      </p:sp>
      <p:sp>
        <p:nvSpPr>
          <p:cNvPr id="329731" name="Line 3"/>
          <p:cNvSpPr>
            <a:spLocks noChangeShapeType="1"/>
          </p:cNvSpPr>
          <p:nvPr/>
        </p:nvSpPr>
        <p:spPr bwMode="auto">
          <a:xfrm>
            <a:off x="457200" y="3048000"/>
            <a:ext cx="79502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329732" name="Rectangle 4"/>
          <p:cNvSpPr>
            <a:spLocks noChangeArrowheads="1"/>
          </p:cNvSpPr>
          <p:nvPr/>
        </p:nvSpPr>
        <p:spPr bwMode="auto">
          <a:xfrm>
            <a:off x="419100" y="3138488"/>
            <a:ext cx="8305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Hypotesen är inte sann.</a:t>
            </a:r>
            <a:endParaRPr lang="en-GB" altLang="sv-SE" sz="3200">
              <a:solidFill>
                <a:srgbClr val="000066"/>
              </a:solidFill>
              <a:latin typeface="Verdana" panose="020B0604030504040204" pitchFamily="34" charset="0"/>
            </a:endParaRPr>
          </a:p>
        </p:txBody>
      </p:sp>
      <p:sp>
        <p:nvSpPr>
          <p:cNvPr id="329733" name="Text Box 5"/>
          <p:cNvSpPr txBox="1">
            <a:spLocks noChangeArrowheads="1"/>
          </p:cNvSpPr>
          <p:nvPr/>
        </p:nvSpPr>
        <p:spPr bwMode="auto">
          <a:xfrm>
            <a:off x="457200" y="4259263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premiss 1</a:t>
            </a:r>
            <a:r>
              <a:rPr lang="sv-SE" altLang="sv-SE">
                <a:solidFill>
                  <a:schemeClr val="bg1"/>
                </a:solidFill>
                <a:latin typeface="Verdana" panose="020B0604030504040204" pitchFamily="34" charset="0"/>
              </a:rPr>
              <a:t>	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H 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D</a:t>
            </a:r>
          </a:p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premiss 2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</a:rPr>
              <a:t>	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D</a:t>
            </a:r>
            <a:endParaRPr lang="en-GB" altLang="sv-SE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2133600" y="5562600"/>
            <a:ext cx="1828800" cy="0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329735" name="Rectangle 7"/>
          <p:cNvSpPr>
            <a:spLocks noChangeArrowheads="1"/>
          </p:cNvSpPr>
          <p:nvPr/>
        </p:nvSpPr>
        <p:spPr bwMode="auto">
          <a:xfrm>
            <a:off x="419100" y="5867400"/>
            <a:ext cx="27860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slutsats	 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H</a:t>
            </a:r>
            <a:endParaRPr lang="en-GB" altLang="sv-SE" sz="320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0" grpId="0" build="p" autoUpdateAnimBg="0"/>
      <p:bldP spid="329731" grpId="0" animBg="1"/>
      <p:bldP spid="329732" grpId="0" autoUpdateAnimBg="0"/>
      <p:bldP spid="329733" grpId="0" build="p" autoUpdateAnimBg="0"/>
      <p:bldP spid="329734" grpId="0" animBg="1"/>
      <p:bldP spid="32973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Text Box 2"/>
          <p:cNvSpPr txBox="1">
            <a:spLocks noChangeArrowheads="1"/>
          </p:cNvSpPr>
          <p:nvPr/>
        </p:nvSpPr>
        <p:spPr bwMode="auto">
          <a:xfrm>
            <a:off x="419100" y="304800"/>
            <a:ext cx="83058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Om hypotesen är sann, så är den ur hypotesen deduktivt härledda slutsatsen sann.</a:t>
            </a:r>
          </a:p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Den ur hypotesen deduktivt härledda slutsatsen är sann.</a:t>
            </a:r>
            <a:endParaRPr lang="en-GB" altLang="sv-SE" sz="3200">
              <a:solidFill>
                <a:srgbClr val="000066"/>
              </a:solidFill>
              <a:latin typeface="Verdana" panose="020B0604030504040204" pitchFamily="34" charset="0"/>
            </a:endParaRPr>
          </a:p>
        </p:txBody>
      </p:sp>
      <p:sp>
        <p:nvSpPr>
          <p:cNvPr id="331779" name="Line 3"/>
          <p:cNvSpPr>
            <a:spLocks noChangeShapeType="1"/>
          </p:cNvSpPr>
          <p:nvPr/>
        </p:nvSpPr>
        <p:spPr bwMode="auto">
          <a:xfrm>
            <a:off x="457200" y="3048000"/>
            <a:ext cx="79502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331780" name="Rectangle 4"/>
          <p:cNvSpPr>
            <a:spLocks noChangeArrowheads="1"/>
          </p:cNvSpPr>
          <p:nvPr/>
        </p:nvSpPr>
        <p:spPr bwMode="auto">
          <a:xfrm>
            <a:off x="419100" y="3138488"/>
            <a:ext cx="8305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 sz="3200">
                <a:solidFill>
                  <a:srgbClr val="000066"/>
                </a:solidFill>
                <a:latin typeface="Verdana" panose="020B0604030504040204" pitchFamily="34" charset="0"/>
              </a:rPr>
              <a:t>?</a:t>
            </a:r>
            <a:endParaRPr lang="en-GB" altLang="sv-SE" sz="3200">
              <a:solidFill>
                <a:srgbClr val="000066"/>
              </a:solidFill>
              <a:latin typeface="Verdana" panose="020B0604030504040204" pitchFamily="34" charset="0"/>
            </a:endParaRPr>
          </a:p>
        </p:txBody>
      </p:sp>
      <p:sp>
        <p:nvSpPr>
          <p:cNvPr id="331781" name="Text Box 5"/>
          <p:cNvSpPr txBox="1">
            <a:spLocks noChangeArrowheads="1"/>
          </p:cNvSpPr>
          <p:nvPr/>
        </p:nvSpPr>
        <p:spPr bwMode="auto">
          <a:xfrm>
            <a:off x="495300" y="42672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premiss 1</a:t>
            </a:r>
            <a:r>
              <a:rPr lang="sv-SE" altLang="sv-SE">
                <a:solidFill>
                  <a:schemeClr val="bg1"/>
                </a:solidFill>
                <a:latin typeface="Verdana" panose="020B0604030504040204" pitchFamily="34" charset="0"/>
              </a:rPr>
              <a:t>	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H 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D</a:t>
            </a:r>
          </a:p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premiss 2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</a:rPr>
              <a:t>	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D</a:t>
            </a:r>
            <a:endParaRPr lang="en-GB" altLang="sv-SE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331782" name="Line 6"/>
          <p:cNvSpPr>
            <a:spLocks noChangeShapeType="1"/>
          </p:cNvSpPr>
          <p:nvPr/>
        </p:nvSpPr>
        <p:spPr bwMode="auto">
          <a:xfrm>
            <a:off x="2133600" y="5562600"/>
            <a:ext cx="1828800" cy="0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331783" name="Rectangle 7"/>
          <p:cNvSpPr>
            <a:spLocks noChangeArrowheads="1"/>
          </p:cNvSpPr>
          <p:nvPr/>
        </p:nvSpPr>
        <p:spPr bwMode="auto">
          <a:xfrm>
            <a:off x="457200" y="5943600"/>
            <a:ext cx="2287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slutsats	 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?</a:t>
            </a:r>
            <a:endParaRPr lang="en-GB" altLang="sv-SE" sz="320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7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8" grpId="0" build="p" autoUpdateAnimBg="0"/>
      <p:bldP spid="331779" grpId="0" animBg="1"/>
      <p:bldP spid="331780" grpId="0" autoUpdateAnimBg="0"/>
      <p:bldP spid="331781" grpId="0" build="p" autoUpdateAnimBg="0"/>
      <p:bldP spid="331782" grpId="0" animBg="1"/>
      <p:bldP spid="33178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Text Box 2"/>
          <p:cNvSpPr txBox="1">
            <a:spLocks noChangeArrowheads="1"/>
          </p:cNvSpPr>
          <p:nvPr/>
        </p:nvSpPr>
        <p:spPr bwMode="auto">
          <a:xfrm>
            <a:off x="533400" y="609600"/>
            <a:ext cx="80772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 sz="3200">
                <a:solidFill>
                  <a:srgbClr val="3333CC"/>
                </a:solidFill>
                <a:latin typeface="Verdana" panose="020B0604030504040204" pitchFamily="34" charset="0"/>
              </a:rPr>
              <a:t>	Hypotes </a:t>
            </a:r>
            <a:r>
              <a:rPr lang="sv-SE" altLang="sv-SE" sz="3200">
                <a:solidFill>
                  <a:srgbClr val="3333CC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 Testimplikation</a:t>
            </a:r>
            <a:endParaRPr lang="sv-SE" altLang="sv-SE" sz="3200">
              <a:solidFill>
                <a:srgbClr val="3333CC"/>
              </a:solidFill>
              <a:latin typeface="Verdana" panose="020B0604030504040204" pitchFamily="34" charset="0"/>
            </a:endParaRPr>
          </a:p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	 </a:t>
            </a:r>
            <a:r>
              <a:rPr lang="sv-SE" altLang="sv-SE" b="1">
                <a:solidFill>
                  <a:srgbClr val="3333CC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sv-SE" altLang="sv-SE" sz="3200">
                <a:solidFill>
                  <a:srgbClr val="3333CC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Testimplikation</a:t>
            </a:r>
            <a:endParaRPr lang="sv-SE" altLang="sv-SE" sz="3200">
              <a:solidFill>
                <a:srgbClr val="3333CC"/>
              </a:solidFill>
              <a:latin typeface="Verdana" panose="020B0604030504040204" pitchFamily="34" charset="0"/>
            </a:endParaRPr>
          </a:p>
          <a:p>
            <a:endParaRPr lang="en-GB" altLang="sv-SE">
              <a:solidFill>
                <a:srgbClr val="000099"/>
              </a:solidFill>
              <a:latin typeface="Verdana" panose="020B0604030504040204" pitchFamily="34" charset="0"/>
              <a:sym typeface="Symbol" panose="05050102010706020507" pitchFamily="18" charset="2"/>
            </a:endParaRPr>
          </a:p>
        </p:txBody>
      </p:sp>
      <p:sp>
        <p:nvSpPr>
          <p:cNvPr id="333827" name="Line 3"/>
          <p:cNvSpPr>
            <a:spLocks noChangeShapeType="1"/>
          </p:cNvSpPr>
          <p:nvPr/>
        </p:nvSpPr>
        <p:spPr bwMode="auto">
          <a:xfrm>
            <a:off x="1295400" y="2057400"/>
            <a:ext cx="6019800" cy="0"/>
          </a:xfrm>
          <a:prstGeom prst="line">
            <a:avLst/>
          </a:prstGeom>
          <a:noFill/>
          <a:ln w="2540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333828" name="Rectangle 4"/>
          <p:cNvSpPr>
            <a:spLocks noChangeArrowheads="1"/>
          </p:cNvSpPr>
          <p:nvPr/>
        </p:nvSpPr>
        <p:spPr bwMode="auto">
          <a:xfrm>
            <a:off x="533400" y="2362200"/>
            <a:ext cx="83820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 b="1">
                <a:solidFill>
                  <a:srgbClr val="3333CC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	 </a:t>
            </a:r>
            <a:r>
              <a:rPr lang="sv-SE" altLang="sv-SE">
                <a:solidFill>
                  <a:srgbClr val="000066"/>
                </a:solidFill>
                <a:latin typeface="Verdana" panose="020B0604030504040204" pitchFamily="34" charset="0"/>
              </a:rPr>
              <a:t> </a:t>
            </a:r>
            <a:r>
              <a:rPr lang="sv-SE" altLang="sv-SE" sz="3200">
                <a:solidFill>
                  <a:srgbClr val="3333CC"/>
                </a:solidFill>
                <a:latin typeface="Verdana" panose="020B0604030504040204" pitchFamily="34" charset="0"/>
              </a:rPr>
              <a:t>Hypotes</a:t>
            </a:r>
          </a:p>
          <a:p>
            <a:r>
              <a:rPr lang="sv-SE" altLang="sv-SE" sz="3200">
                <a:solidFill>
                  <a:srgbClr val="3333CC"/>
                </a:solidFill>
                <a:latin typeface="Verdana" panose="020B0604030504040204" pitchFamily="34" charset="0"/>
              </a:rPr>
              <a:t>	 eller</a:t>
            </a:r>
          </a:p>
          <a:p>
            <a:r>
              <a:rPr lang="sv-SE" altLang="sv-SE" sz="3200">
                <a:solidFill>
                  <a:srgbClr val="3333CC"/>
                </a:solidFill>
                <a:latin typeface="Verdana" panose="020B0604030504040204" pitchFamily="34" charset="0"/>
              </a:rPr>
              <a:t>	 </a:t>
            </a:r>
            <a:r>
              <a:rPr lang="sv-SE" altLang="sv-SE" b="1">
                <a:solidFill>
                  <a:srgbClr val="3333CC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 </a:t>
            </a:r>
            <a:r>
              <a:rPr lang="sv-SE" altLang="sv-SE">
                <a:solidFill>
                  <a:srgbClr val="3333CC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(</a:t>
            </a:r>
            <a:r>
              <a:rPr lang="sv-SE" altLang="sv-SE" sz="3200">
                <a:solidFill>
                  <a:srgbClr val="3333CC"/>
                </a:solidFill>
                <a:latin typeface="Verdana" panose="020B0604030504040204" pitchFamily="34" charset="0"/>
              </a:rPr>
              <a:t>Hypotes </a:t>
            </a:r>
            <a:r>
              <a:rPr lang="sv-SE" altLang="sv-SE" sz="3200">
                <a:solidFill>
                  <a:srgbClr val="3333CC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 Testimplikation) 	</a:t>
            </a:r>
            <a:endParaRPr lang="en-GB" altLang="sv-SE">
              <a:solidFill>
                <a:srgbClr val="000066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6" grpId="0" build="p" autoUpdateAnimBg="0"/>
      <p:bldP spid="333827" grpId="0" animBg="1"/>
      <p:bldP spid="33382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Text Box 2"/>
          <p:cNvSpPr txBox="1">
            <a:spLocks noChangeArrowheads="1"/>
          </p:cNvSpPr>
          <p:nvPr/>
        </p:nvSpPr>
        <p:spPr bwMode="auto">
          <a:xfrm>
            <a:off x="304800" y="9144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premiss 1</a:t>
            </a:r>
            <a:r>
              <a:rPr lang="sv-SE" altLang="sv-SE">
                <a:solidFill>
                  <a:schemeClr val="bg1"/>
                </a:solidFill>
                <a:latin typeface="Verdana" panose="020B0604030504040204" pitchFamily="34" charset="0"/>
              </a:rPr>
              <a:t>	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H 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D</a:t>
            </a:r>
          </a:p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premiss 2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</a:rPr>
              <a:t>	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D</a:t>
            </a:r>
            <a:endParaRPr lang="en-GB" altLang="sv-SE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380931" name="Line 3"/>
          <p:cNvSpPr>
            <a:spLocks noChangeShapeType="1"/>
          </p:cNvSpPr>
          <p:nvPr/>
        </p:nvSpPr>
        <p:spPr bwMode="auto">
          <a:xfrm>
            <a:off x="2133600" y="2133600"/>
            <a:ext cx="1828800" cy="0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380932" name="Rectangle 4"/>
          <p:cNvSpPr>
            <a:spLocks noChangeArrowheads="1"/>
          </p:cNvSpPr>
          <p:nvPr/>
        </p:nvSpPr>
        <p:spPr bwMode="auto">
          <a:xfrm>
            <a:off x="304800" y="2286000"/>
            <a:ext cx="27860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slutsats	 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H</a:t>
            </a:r>
            <a:endParaRPr lang="en-GB" altLang="sv-SE" sz="320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380933" name="Text Box 5"/>
          <p:cNvSpPr txBox="1">
            <a:spLocks noChangeArrowheads="1"/>
          </p:cNvSpPr>
          <p:nvPr/>
        </p:nvSpPr>
        <p:spPr bwMode="auto">
          <a:xfrm>
            <a:off x="304800" y="42672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premiss 1  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(H 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  <a:sym typeface="WP MathA"/>
              </a:rPr>
              <a:t>och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  <a:sym typeface="Math B"/>
              </a:rPr>
              <a:t> 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H</a:t>
            </a:r>
            <a:r>
              <a:rPr lang="sv-SE" altLang="sv-SE" sz="3200" baseline="-25000">
                <a:solidFill>
                  <a:srgbClr val="000099"/>
                </a:solidFill>
                <a:latin typeface="Verdana" panose="020B0604030504040204" pitchFamily="34" charset="0"/>
              </a:rPr>
              <a:t>hjälp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)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  <a:sym typeface="Math B"/>
              </a:rPr>
              <a:t> 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D</a:t>
            </a:r>
          </a:p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premiss 2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</a:rPr>
              <a:t>	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D</a:t>
            </a:r>
            <a:endParaRPr lang="en-GB" altLang="sv-SE" sz="320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380934" name="Line 6"/>
          <p:cNvSpPr>
            <a:spLocks noChangeShapeType="1"/>
          </p:cNvSpPr>
          <p:nvPr/>
        </p:nvSpPr>
        <p:spPr bwMode="auto">
          <a:xfrm>
            <a:off x="2057400" y="5486400"/>
            <a:ext cx="3657600" cy="0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380935" name="Rectangle 7"/>
          <p:cNvSpPr>
            <a:spLocks noChangeArrowheads="1"/>
          </p:cNvSpPr>
          <p:nvPr/>
        </p:nvSpPr>
        <p:spPr bwMode="auto">
          <a:xfrm>
            <a:off x="304800" y="5562600"/>
            <a:ext cx="5410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slutsats	 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(H 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  <a:sym typeface="WP MathA"/>
              </a:rPr>
              <a:t>och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  <a:sym typeface="Math B"/>
              </a:rPr>
              <a:t> 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H</a:t>
            </a:r>
            <a:r>
              <a:rPr lang="sv-SE" altLang="sv-SE" sz="3200" baseline="-25000">
                <a:solidFill>
                  <a:srgbClr val="000099"/>
                </a:solidFill>
                <a:latin typeface="Verdana" panose="020B0604030504040204" pitchFamily="34" charset="0"/>
              </a:rPr>
              <a:t>hjälp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)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  <a:sym typeface="Math B"/>
              </a:rPr>
              <a:t> </a:t>
            </a:r>
            <a:endParaRPr lang="en-GB" altLang="sv-SE" sz="3200">
              <a:solidFill>
                <a:srgbClr val="000099"/>
              </a:solidFill>
              <a:latin typeface="Verdana" panose="020B0604030504040204" pitchFamily="34" charset="0"/>
              <a:sym typeface="Math B"/>
            </a:endParaRPr>
          </a:p>
        </p:txBody>
      </p:sp>
      <p:sp>
        <p:nvSpPr>
          <p:cNvPr id="380936" name="Rectangle 8"/>
          <p:cNvSpPr>
            <a:spLocks noChangeArrowheads="1"/>
          </p:cNvSpPr>
          <p:nvPr/>
        </p:nvSpPr>
        <p:spPr bwMode="auto">
          <a:xfrm>
            <a:off x="304800" y="5562600"/>
            <a:ext cx="5410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SE" altLang="sv-SE">
                <a:solidFill>
                  <a:schemeClr val="accent1"/>
                </a:solidFill>
                <a:latin typeface="Verdana" panose="020B0604030504040204" pitchFamily="34" charset="0"/>
              </a:rPr>
              <a:t>slutsats	 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 H eller </a:t>
            </a:r>
            <a:r>
              <a:rPr lang="sv-SE" altLang="sv-SE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  <a:sym typeface="Math B"/>
              </a:rPr>
              <a:t> </a:t>
            </a:r>
            <a:r>
              <a:rPr lang="sv-SE" altLang="sv-SE" sz="3200">
                <a:solidFill>
                  <a:srgbClr val="000099"/>
                </a:solidFill>
                <a:latin typeface="Verdana" panose="020B0604030504040204" pitchFamily="34" charset="0"/>
              </a:rPr>
              <a:t>H</a:t>
            </a:r>
            <a:r>
              <a:rPr lang="sv-SE" altLang="sv-SE" sz="3200" baseline="-25000">
                <a:solidFill>
                  <a:srgbClr val="000099"/>
                </a:solidFill>
                <a:latin typeface="Verdana" panose="020B0604030504040204" pitchFamily="34" charset="0"/>
              </a:rPr>
              <a:t>hjälp</a:t>
            </a:r>
            <a:endParaRPr lang="en-GB" altLang="sv-SE" sz="3200" baseline="-2500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0" grpId="0" build="p" autoUpdateAnimBg="0"/>
      <p:bldP spid="380931" grpId="0" animBg="1"/>
      <p:bldP spid="380932" grpId="0" autoUpdateAnimBg="0"/>
      <p:bldP spid="380933" grpId="0" build="p" autoUpdateAnimBg="0"/>
      <p:bldP spid="380934" grpId="0" animBg="1"/>
      <p:bldP spid="380935" grpId="0" autoUpdateAnimBg="0"/>
      <p:bldP spid="380936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28629</TotalTime>
  <Words>452</Words>
  <Application>Microsoft Office PowerPoint</Application>
  <PresentationFormat>Bildspel på skärmen (4:3)</PresentationFormat>
  <Paragraphs>110</Paragraphs>
  <Slides>20</Slides>
  <Notes>19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7" baseType="lpstr">
      <vt:lpstr>Arial</vt:lpstr>
      <vt:lpstr>Math B</vt:lpstr>
      <vt:lpstr>Symbol</vt:lpstr>
      <vt:lpstr>Times New Roman</vt:lpstr>
      <vt:lpstr>Verdana</vt:lpstr>
      <vt:lpstr>WP MathA</vt:lpstr>
      <vt:lpstr>Default Design</vt:lpstr>
      <vt:lpstr>PowerPoint-presentation</vt:lpstr>
      <vt:lpstr>Hypotetisk-deduktiv metod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Ignaz Semmelweis studerade orsaken till skillnaden i frekvensen av barnsängsfeber (11% resp. 3 % år 1846).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Kausalitet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Vetenskapsfilosofi</dc:title>
  <dc:creator>Ralf</dc:creator>
  <cp:lastModifiedBy>Ralf Wadenström</cp:lastModifiedBy>
  <cp:revision>576</cp:revision>
  <dcterms:created xsi:type="dcterms:W3CDTF">2008-10-30T16:16:53Z</dcterms:created>
  <dcterms:modified xsi:type="dcterms:W3CDTF">2015-04-16T16:30:03Z</dcterms:modified>
</cp:coreProperties>
</file>