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22" r:id="rId2"/>
    <p:sldId id="523" r:id="rId3"/>
    <p:sldId id="524" r:id="rId4"/>
    <p:sldId id="525" r:id="rId5"/>
    <p:sldId id="526" r:id="rId6"/>
    <p:sldId id="430" r:id="rId7"/>
    <p:sldId id="284" r:id="rId8"/>
    <p:sldId id="285" r:id="rId9"/>
    <p:sldId id="286" r:id="rId10"/>
    <p:sldId id="431" r:id="rId11"/>
    <p:sldId id="432" r:id="rId12"/>
    <p:sldId id="452" r:id="rId13"/>
    <p:sldId id="288" r:id="rId14"/>
    <p:sldId id="289" r:id="rId15"/>
    <p:sldId id="290" r:id="rId16"/>
    <p:sldId id="291" r:id="rId17"/>
    <p:sldId id="292" r:id="rId18"/>
    <p:sldId id="294" r:id="rId19"/>
    <p:sldId id="297" r:id="rId20"/>
    <p:sldId id="299" r:id="rId21"/>
    <p:sldId id="301" r:id="rId22"/>
    <p:sldId id="460" r:id="rId23"/>
    <p:sldId id="303" r:id="rId24"/>
    <p:sldId id="306" r:id="rId25"/>
    <p:sldId id="307" r:id="rId26"/>
    <p:sldId id="308" r:id="rId27"/>
    <p:sldId id="311" r:id="rId28"/>
    <p:sldId id="312" r:id="rId29"/>
    <p:sldId id="313" r:id="rId30"/>
    <p:sldId id="314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D2F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C73947-D5F9-4BBD-937D-F2F5D8FD7A72}" type="datetimeFigureOut">
              <a:rPr lang="fi-FI"/>
              <a:pPr>
                <a:defRPr/>
              </a:pPr>
              <a:t>9.4.2015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54C9B-73D0-48F7-BA22-050D4FA5FE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7586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DF372D-804B-41D2-BE6B-DC72F6A61BA6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6898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sumption_of_the_Virgin_(Botticini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rancesco_Botticini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Hypotes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v.wikipedia.org/wiki/Deduktion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v-SE" smtClean="0"/>
              <a:t>The </a:t>
            </a:r>
            <a:r>
              <a:rPr lang="en-US" altLang="sv-SE" smtClean="0">
                <a:hlinkClick r:id="rId3" tooltip="Assumption of the Virgin (Botticini)"/>
              </a:rPr>
              <a:t>Assumption of the Virgin</a:t>
            </a:r>
            <a:r>
              <a:rPr lang="en-US" altLang="sv-SE" smtClean="0"/>
              <a:t> by </a:t>
            </a:r>
            <a:r>
              <a:rPr lang="en-US" altLang="sv-SE" smtClean="0">
                <a:hlinkClick r:id="rId4" tooltip="Francesco Botticini"/>
              </a:rPr>
              <a:t>Francesco Botticini</a:t>
            </a:r>
            <a:r>
              <a:rPr lang="en-US" altLang="sv-SE" smtClean="0"/>
              <a:t> at the National Gallery London, shows three hierarchies and nine orders of angels, each with different characteristics</a:t>
            </a:r>
            <a:endParaRPr lang="sv-FI" altLang="sv-SE" smtClean="0"/>
          </a:p>
        </p:txBody>
      </p:sp>
      <p:sp>
        <p:nvSpPr>
          <p:cNvPr id="123907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C18859A-4B52-48BB-82CC-C83F18ED4ECD}" type="slidenum">
              <a:rPr lang="en-GB" altLang="sv-SE" sz="1200"/>
              <a:pPr/>
              <a:t>6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178072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600CF5F-C28E-4318-AFFC-4DB065402B22}" type="slidenum">
              <a:rPr lang="en-GB" altLang="sv-SE" sz="1200"/>
              <a:pPr/>
              <a:t>15</a:t>
            </a:fld>
            <a:endParaRPr lang="en-GB" altLang="sv-SE" sz="12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46386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995E2ED-6B34-4FFA-BAD4-832C95712640}" type="slidenum">
              <a:rPr lang="en-GB" altLang="sv-SE" sz="1200"/>
              <a:pPr/>
              <a:t>16</a:t>
            </a:fld>
            <a:endParaRPr lang="en-GB" altLang="sv-SE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85653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E3C14CA-FD7A-48D7-8981-4712CEC5EBA7}" type="slidenum">
              <a:rPr lang="en-GB" altLang="sv-SE" sz="1200"/>
              <a:pPr/>
              <a:t>17</a:t>
            </a:fld>
            <a:endParaRPr lang="en-GB" altLang="sv-SE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83087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925DA2D-3D21-4CC8-9D20-C1BE4FD29362}" type="slidenum">
              <a:rPr lang="en-GB" altLang="sv-SE" sz="1200"/>
              <a:pPr/>
              <a:t>18</a:t>
            </a:fld>
            <a:endParaRPr lang="en-GB" altLang="sv-SE" sz="12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045900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21437FC-017D-4D1D-AC8B-D160380AC4AC}" type="slidenum">
              <a:rPr lang="en-GB" altLang="sv-SE" sz="1200"/>
              <a:pPr/>
              <a:t>19</a:t>
            </a:fld>
            <a:endParaRPr lang="en-GB" altLang="sv-SE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52397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F1F0E6C-3550-468A-90DD-2E163E2842E0}" type="slidenum">
              <a:rPr lang="en-GB" altLang="sv-SE" sz="1200"/>
              <a:pPr/>
              <a:t>20</a:t>
            </a:fld>
            <a:endParaRPr lang="en-GB" altLang="sv-SE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56574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D366B2D-4B21-4AFE-8C69-23B602F6E1E2}" type="slidenum">
              <a:rPr lang="en-GB" altLang="sv-SE" sz="1200"/>
              <a:pPr/>
              <a:t>21</a:t>
            </a:fld>
            <a:endParaRPr lang="en-GB" altLang="sv-SE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33302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7C7C2B4-DE08-4B90-8788-75E1AB8B0D8E}" type="slidenum">
              <a:rPr lang="en-GB" altLang="sv-SE" sz="1200"/>
              <a:pPr/>
              <a:t>22</a:t>
            </a:fld>
            <a:endParaRPr lang="en-GB" altLang="sv-SE" sz="120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52129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5138A58-5EAA-4E5C-B9B6-940CAB4C1B09}" type="slidenum">
              <a:rPr lang="en-GB" altLang="sv-SE" sz="1200"/>
              <a:pPr/>
              <a:t>23</a:t>
            </a:fld>
            <a:endParaRPr lang="en-GB" altLang="sv-SE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77070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FE86AA0-113A-4A8A-A475-97E5F8F41D3B}" type="slidenum">
              <a:rPr lang="en-GB" altLang="sv-SE" sz="1200"/>
              <a:pPr/>
              <a:t>24</a:t>
            </a:fld>
            <a:endParaRPr lang="en-GB" altLang="sv-SE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2299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7540872-E3C0-41E8-8DC4-DAD65486E862}" type="slidenum">
              <a:rPr lang="en-GB" altLang="sv-SE" sz="1200"/>
              <a:pPr/>
              <a:t>7</a:t>
            </a:fld>
            <a:endParaRPr lang="en-GB" altLang="sv-SE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285562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6B10F82-3C1E-4592-B24C-147CBB4E6E59}" type="slidenum">
              <a:rPr lang="en-GB" altLang="sv-SE" sz="1200"/>
              <a:pPr/>
              <a:t>25</a:t>
            </a:fld>
            <a:endParaRPr lang="en-GB" altLang="sv-SE" sz="120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814137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539E933-3162-4073-AB7E-C80EEA0541C6}" type="slidenum">
              <a:rPr lang="en-GB" altLang="sv-SE" sz="1200"/>
              <a:pPr/>
              <a:t>26</a:t>
            </a:fld>
            <a:endParaRPr lang="en-GB" altLang="sv-SE" sz="120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212720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B54DB75-614F-4BC1-8286-D2777BEA11E2}" type="slidenum">
              <a:rPr lang="en-GB" altLang="sv-SE" sz="1200"/>
              <a:pPr/>
              <a:t>27</a:t>
            </a:fld>
            <a:endParaRPr lang="en-GB" altLang="sv-SE" sz="120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833317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11A5F22-A49D-4E0E-937E-A03A50D1DEAC}" type="slidenum">
              <a:rPr lang="en-GB" altLang="sv-SE" sz="1200"/>
              <a:pPr/>
              <a:t>28</a:t>
            </a:fld>
            <a:endParaRPr lang="en-GB" altLang="sv-SE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85679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85B0032-1CB8-4953-AE59-63EDB9F7F6CC}" type="slidenum">
              <a:rPr lang="en-GB" altLang="sv-SE" sz="1200"/>
              <a:pPr/>
              <a:t>29</a:t>
            </a:fld>
            <a:endParaRPr lang="en-GB" altLang="sv-SE" sz="120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36546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D9E8CDC-5F94-4E2D-B99A-320E302421CD}" type="slidenum">
              <a:rPr lang="en-GB" altLang="sv-SE" sz="1200"/>
              <a:pPr/>
              <a:t>30</a:t>
            </a:fld>
            <a:endParaRPr lang="en-GB" altLang="sv-SE" sz="120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332988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5BB28CF-5EB2-4FDE-8E5D-9CC8415306AA}" type="slidenum">
              <a:rPr lang="en-GB" altLang="sv-SE" sz="1200"/>
              <a:pPr/>
              <a:t>31</a:t>
            </a:fld>
            <a:endParaRPr lang="en-GB" altLang="sv-SE" sz="120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332688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1599AC-3608-4E98-9ABC-A9337FD9C3B2}" type="slidenum">
              <a:rPr lang="en-GB" altLang="sv-SE" sz="1200"/>
              <a:pPr/>
              <a:t>32</a:t>
            </a:fld>
            <a:endParaRPr lang="en-GB" altLang="sv-SE" sz="120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735072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9DF5DFD-C88F-4485-BBF4-352FFF2717FE}" type="slidenum">
              <a:rPr lang="en-GB" altLang="sv-SE" sz="1200"/>
              <a:pPr/>
              <a:t>33</a:t>
            </a:fld>
            <a:endParaRPr lang="en-GB" altLang="sv-SE" sz="120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094318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FFD4245-F19E-4139-A9A3-A531C41B004D}" type="slidenum">
              <a:rPr lang="en-GB" altLang="sv-SE" sz="1200"/>
              <a:pPr/>
              <a:t>34</a:t>
            </a:fld>
            <a:endParaRPr lang="en-GB" altLang="sv-SE" sz="120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81017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FF03E7C-81DB-40FA-816E-54D84235096B}" type="slidenum">
              <a:rPr lang="en-GB" altLang="sv-SE" sz="1200"/>
              <a:pPr/>
              <a:t>8</a:t>
            </a:fld>
            <a:endParaRPr lang="en-GB" altLang="sv-SE" sz="1200"/>
          </a:p>
        </p:txBody>
      </p:sp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0"/>
              </a:lnSpc>
              <a:spcAft>
                <a:spcPct val="5264000"/>
              </a:spcAft>
            </a:pPr>
            <a:fld id="{DA3C5556-A127-4665-BF01-26741E05AE61}" type="slidenum">
              <a:rPr lang="en-GB" altLang="sv-SE" sz="1200"/>
              <a:pPr>
                <a:lnSpc>
                  <a:spcPct val="0"/>
                </a:lnSpc>
                <a:spcAft>
                  <a:spcPct val="5264000"/>
                </a:spcAft>
              </a:pPr>
              <a:t>8</a:t>
            </a:fld>
            <a:endParaRPr lang="en-GB" altLang="sv-S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953442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580A092-298E-46A5-9A47-0AEEA6AB9A52}" type="slidenum">
              <a:rPr lang="en-GB" altLang="sv-SE" sz="1200"/>
              <a:pPr/>
              <a:t>35</a:t>
            </a:fld>
            <a:endParaRPr lang="en-GB" altLang="sv-SE" sz="120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845384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0E12690-BF12-41FD-85C4-35B18735D772}" type="slidenum">
              <a:rPr lang="en-GB" altLang="sv-SE" sz="1200"/>
              <a:pPr/>
              <a:t>36</a:t>
            </a:fld>
            <a:endParaRPr lang="en-GB" altLang="sv-SE" sz="120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/>
            <a:r>
              <a:rPr lang="sv-FI" altLang="sv-SE" smtClean="0"/>
              <a:t>Att formulera en eller flera </a:t>
            </a:r>
            <a:r>
              <a:rPr lang="sv-FI" altLang="sv-SE" smtClean="0">
                <a:hlinkClick r:id="rId3" tooltip="Hypotes"/>
              </a:rPr>
              <a:t>hypoteser</a:t>
            </a:r>
            <a:r>
              <a:rPr lang="sv-FI" altLang="sv-SE" smtClean="0"/>
              <a:t>. </a:t>
            </a:r>
          </a:p>
          <a:p>
            <a:pPr marL="228600" indent="-228600"/>
            <a:r>
              <a:rPr lang="sv-FI" altLang="sv-SE" smtClean="0"/>
              <a:t>Att härleda konsekvenser som logiskt måste följa av hypotesen eller hypoteserna (beteckningen </a:t>
            </a:r>
            <a:r>
              <a:rPr lang="sv-FI" altLang="sv-SE" i="1" smtClean="0"/>
              <a:t>hypotetisk-deduktiv</a:t>
            </a:r>
            <a:r>
              <a:rPr lang="sv-FI" altLang="sv-SE" smtClean="0"/>
              <a:t> syftar här på </a:t>
            </a:r>
            <a:r>
              <a:rPr lang="sv-FI" altLang="sv-SE" smtClean="0">
                <a:hlinkClick r:id="rId4" tooltip="Deduktion"/>
              </a:rPr>
              <a:t>deduktiv</a:t>
            </a:r>
            <a:r>
              <a:rPr lang="sv-FI" altLang="sv-SE" smtClean="0"/>
              <a:t> härledning av konsekvenser ur den givna hypotesen). </a:t>
            </a:r>
          </a:p>
          <a:p>
            <a:pPr marL="228600" indent="-228600"/>
            <a:r>
              <a:rPr lang="sv-FI" altLang="sv-SE" smtClean="0"/>
              <a:t>Att undersöka om dessa konsekvenser stämmer överens med verkligheten. </a:t>
            </a:r>
          </a:p>
          <a:p>
            <a:pPr marL="228600" indent="-228600"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788664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013F92C-10FE-4F44-B43A-7821DAE28F08}" type="slidenum">
              <a:rPr lang="en-GB" altLang="sv-SE" sz="1200"/>
              <a:pPr/>
              <a:t>37</a:t>
            </a:fld>
            <a:endParaRPr lang="en-GB" altLang="sv-SE" sz="120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09499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07AA2C9-AC2D-4345-9507-74CD1A6A839F}" type="slidenum">
              <a:rPr lang="en-GB" altLang="sv-SE" sz="1200"/>
              <a:pPr/>
              <a:t>38</a:t>
            </a:fld>
            <a:endParaRPr lang="en-GB" altLang="sv-SE" sz="120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32185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93B5879-CB24-4908-B00C-7F39A4806F98}" type="slidenum">
              <a:rPr lang="en-GB" altLang="sv-SE" sz="1200"/>
              <a:pPr/>
              <a:t>9</a:t>
            </a:fld>
            <a:endParaRPr lang="en-GB" altLang="sv-SE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65216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A90C7D5-D801-4119-A01A-83FA90EB1849}" type="slidenum">
              <a:rPr lang="en-GB" altLang="sv-SE" sz="1200"/>
              <a:pPr/>
              <a:t>10</a:t>
            </a:fld>
            <a:endParaRPr lang="en-GB" altLang="sv-SE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sv-FI" altLang="sv-SE" b="1" smtClean="0"/>
              <a:t>Orangestrupig skogssångare</a:t>
            </a:r>
          </a:p>
          <a:p>
            <a:pPr>
              <a:spcBef>
                <a:spcPct val="0"/>
              </a:spcBef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90260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smtClean="0"/>
          </a:p>
        </p:txBody>
      </p:sp>
      <p:sp>
        <p:nvSpPr>
          <p:cNvPr id="134147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673EC18-9C2D-463E-B0C5-BE783DFE7817}" type="slidenum">
              <a:rPr lang="en-GB" altLang="sv-SE" sz="1200"/>
              <a:pPr/>
              <a:t>11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35783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80B3EB9-1A48-40D9-8C73-D6FDD8FF74B5}" type="slidenum">
              <a:rPr lang="en-GB" altLang="sv-SE" sz="1200"/>
              <a:pPr/>
              <a:t>12</a:t>
            </a:fld>
            <a:endParaRPr lang="en-GB" altLang="sv-SE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7155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F77F5AF-842D-471A-B3C6-C38F638D8C56}" type="slidenum">
              <a:rPr lang="en-GB" altLang="sv-SE" sz="1200"/>
              <a:pPr/>
              <a:t>13</a:t>
            </a:fld>
            <a:endParaRPr lang="en-GB" altLang="sv-SE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52879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7B67F28-740A-480B-9970-AB34983AEB99}" type="slidenum">
              <a:rPr lang="en-GB" altLang="sv-SE" sz="1200"/>
              <a:pPr/>
              <a:t>14</a:t>
            </a:fld>
            <a:endParaRPr lang="en-GB" altLang="sv-SE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9883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D933A-9869-474E-9D7D-43971C415112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0960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8351F-E050-44A0-A82B-42CCE7F8EAA3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8891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F8DDD-FFDA-474D-A56B-BB43540678BE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57255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01FF1-576B-4CE1-8876-C21182635B30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684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BFF7C-9552-4BB8-9FEF-2DFA45F15534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6278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FD14C-D900-4AFB-A5F0-3BD1FD530120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637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0FC90-85AA-4F4B-A4C5-728250FFCDFB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6377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CDE26-D039-4333-8039-C30007D75792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7171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61E95-9D35-47ED-A822-A529B95B75E1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9392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A16A4-7DAA-4B4E-A704-497664280619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57638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FI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FCBAD-7BAF-43F5-9D09-BA21428CC72F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2801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text styles</a:t>
            </a:r>
          </a:p>
          <a:p>
            <a:pPr lvl="1"/>
            <a:r>
              <a:rPr lang="en-GB" altLang="sv-SE" smtClean="0"/>
              <a:t>Second level</a:t>
            </a:r>
          </a:p>
          <a:p>
            <a:pPr lvl="2"/>
            <a:r>
              <a:rPr lang="en-GB" altLang="sv-SE" smtClean="0"/>
              <a:t>Third level</a:t>
            </a:r>
          </a:p>
          <a:p>
            <a:pPr lvl="3"/>
            <a:r>
              <a:rPr lang="en-GB" altLang="sv-SE" smtClean="0"/>
              <a:t>Fourth level</a:t>
            </a:r>
          </a:p>
          <a:p>
            <a:pPr lvl="4"/>
            <a:r>
              <a:rPr lang="en-GB" alt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F28AF-5829-45A1-8A9A-C5DE8F272C86}" type="slidenum">
              <a:rPr lang="en-GB" altLang="fi-FI"/>
              <a:pPr/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venska.yle.fi/artikel/2015/04/05/forskare-varnar-att-skapa-gmo-manniskor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ture.com/news/don-t-edit-the-human-germ-line-1.1711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iencemag.org/content/348/6230/36.short#aff-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s.fi/hyvinvointi/a130594362983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395287"/>
            <a:ext cx="65151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21240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1952625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Oval 2"/>
          <p:cNvSpPr>
            <a:spLocks noChangeArrowheads="1"/>
          </p:cNvSpPr>
          <p:nvPr/>
        </p:nvSpPr>
        <p:spPr bwMode="auto">
          <a:xfrm>
            <a:off x="1066800" y="1143000"/>
            <a:ext cx="7239000" cy="4495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sv-FI" altLang="sv-SE"/>
          </a:p>
        </p:txBody>
      </p:sp>
      <p:sp>
        <p:nvSpPr>
          <p:cNvPr id="135170" name="Oval 3"/>
          <p:cNvSpPr>
            <a:spLocks noChangeArrowheads="1"/>
          </p:cNvSpPr>
          <p:nvPr/>
        </p:nvSpPr>
        <p:spPr bwMode="auto">
          <a:xfrm>
            <a:off x="3048000" y="1828800"/>
            <a:ext cx="4419600" cy="304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sv-FI" altLang="sv-SE"/>
          </a:p>
        </p:txBody>
      </p:sp>
      <p:sp>
        <p:nvSpPr>
          <p:cNvPr id="135171" name="Oval 4"/>
          <p:cNvSpPr>
            <a:spLocks noChangeArrowheads="1"/>
          </p:cNvSpPr>
          <p:nvPr/>
        </p:nvSpPr>
        <p:spPr bwMode="auto">
          <a:xfrm>
            <a:off x="5326063" y="2743200"/>
            <a:ext cx="1912937" cy="1295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405C8E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sv-FI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5172" name="Rectangle 5"/>
          <p:cNvSpPr>
            <a:spLocks noChangeArrowheads="1"/>
          </p:cNvSpPr>
          <p:nvPr/>
        </p:nvSpPr>
        <p:spPr bwMode="auto">
          <a:xfrm>
            <a:off x="3887788" y="763588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1600">
                <a:solidFill>
                  <a:srgbClr val="008000"/>
                </a:solidFill>
                <a:latin typeface="Verdana" panose="020B0604030504040204" pitchFamily="34" charset="0"/>
              </a:rPr>
              <a:t>djur</a:t>
            </a:r>
          </a:p>
        </p:txBody>
      </p:sp>
      <p:sp>
        <p:nvSpPr>
          <p:cNvPr id="135173" name="Rectangle 6"/>
          <p:cNvSpPr>
            <a:spLocks noChangeArrowheads="1"/>
          </p:cNvSpPr>
          <p:nvPr/>
        </p:nvSpPr>
        <p:spPr bwMode="auto">
          <a:xfrm>
            <a:off x="4824413" y="1449388"/>
            <a:ext cx="1346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1600">
                <a:solidFill>
                  <a:schemeClr val="accent2"/>
                </a:solidFill>
                <a:latin typeface="Verdana" panose="020B0604030504040204" pitchFamily="34" charset="0"/>
              </a:rPr>
              <a:t>däggdjur</a:t>
            </a:r>
          </a:p>
        </p:txBody>
      </p:sp>
      <p:sp>
        <p:nvSpPr>
          <p:cNvPr id="135174" name="Rectangle 7"/>
          <p:cNvSpPr>
            <a:spLocks noChangeArrowheads="1"/>
          </p:cNvSpPr>
          <p:nvPr/>
        </p:nvSpPr>
        <p:spPr bwMode="auto">
          <a:xfrm>
            <a:off x="5935663" y="2335213"/>
            <a:ext cx="1293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en-GB" altLang="sv-SE" sz="1600">
                <a:solidFill>
                  <a:srgbClr val="405C8E"/>
                </a:solidFill>
                <a:latin typeface="Verdana" panose="020B0604030504040204" pitchFamily="34" charset="0"/>
              </a:rPr>
              <a:t>människa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389563" y="3101975"/>
            <a:ext cx="1849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sv-SE" altLang="sv-SE" sz="1600" b="1">
                <a:solidFill>
                  <a:srgbClr val="0000CC"/>
                </a:solidFill>
                <a:latin typeface="Arial" panose="020B0604020202020204" pitchFamily="34" charset="0"/>
              </a:rPr>
              <a:t>x Charles Darwin</a:t>
            </a:r>
            <a:endParaRPr lang="en-GB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295400"/>
          </a:xfrm>
        </p:spPr>
        <p:txBody>
          <a:bodyPr/>
          <a:lstStyle/>
          <a:p>
            <a:pPr algn="l" eaLnBrk="1" hangingPunct="1"/>
            <a:r>
              <a:rPr lang="sv-FI" altLang="sv-SE" sz="4800" smtClean="0">
                <a:solidFill>
                  <a:schemeClr val="accent2"/>
                </a:solidFill>
                <a:latin typeface="Arial" panose="020B0604020202020204" pitchFamily="34" charset="0"/>
              </a:rPr>
              <a:t>Deduktion </a:t>
            </a:r>
            <a:r>
              <a:rPr lang="sv-FI" altLang="sv-SE" sz="4800" smtClean="0">
                <a:solidFill>
                  <a:srgbClr val="000066"/>
                </a:solidFill>
                <a:latin typeface="Arial" panose="020B0604020202020204" pitchFamily="34" charset="0"/>
              </a:rPr>
              <a:t>och</a:t>
            </a:r>
            <a:r>
              <a:rPr lang="sv-FI" altLang="sv-SE" sz="480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sv-FI" altLang="sv-SE" sz="4800" smtClean="0">
                <a:solidFill>
                  <a:schemeClr val="accent1"/>
                </a:solidFill>
                <a:latin typeface="Arial" panose="020B0604020202020204" pitchFamily="34" charset="0"/>
              </a:rPr>
              <a:t>induktion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53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66"/>
                </a:solidFill>
                <a:latin typeface="Arial" panose="020B0604020202020204" pitchFamily="34" charset="0"/>
              </a:rPr>
              <a:t>”Välgrundade” vetenskapliga (slut)satser förutsätter giltiga eller åtminstone trovärdiga slutledningar.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 sz="3200">
                <a:solidFill>
                  <a:srgbClr val="3333CC"/>
                </a:solidFill>
                <a:latin typeface="Verdana" panose="020B0604030504040204" pitchFamily="34" charset="0"/>
              </a:rPr>
              <a:t> 	Alla filosofer är dödliga</a:t>
            </a:r>
          </a:p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rgbClr val="3333CC"/>
                </a:solidFill>
                <a:latin typeface="Verdana" panose="020B0604030504040204" pitchFamily="34" charset="0"/>
              </a:rPr>
              <a:t>Sokrates är filosof.</a:t>
            </a:r>
            <a:endParaRPr lang="en-GB" altLang="sv-SE" sz="32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2428875" y="2133600"/>
            <a:ext cx="518160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533400" y="23622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slutsats	</a:t>
            </a:r>
            <a:r>
              <a:rPr lang="sv-SE" altLang="sv-SE" sz="3200">
                <a:solidFill>
                  <a:srgbClr val="3333CC"/>
                </a:solidFill>
                <a:latin typeface="Verdana" panose="020B0604030504040204" pitchFamily="34" charset="0"/>
              </a:rPr>
              <a:t>Sokrates är dödlig.</a:t>
            </a:r>
            <a:endParaRPr lang="en-GB" altLang="sv-SE" sz="32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571500" y="3733800"/>
            <a:ext cx="8001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</a:rPr>
              <a:t>Sokrates dog.</a:t>
            </a:r>
          </a:p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Platon dog.</a:t>
            </a:r>
          </a:p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3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Aristoteles dog.</a:t>
            </a:r>
          </a:p>
          <a:p>
            <a:endParaRPr lang="en-GB" altLang="sv-SE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V="1">
            <a:off x="2438400" y="5638800"/>
            <a:ext cx="537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609600" y="58674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slutsats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Alla filosofer dör.</a:t>
            </a:r>
            <a:endParaRPr lang="en-GB" altLang="sv-SE" sz="320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ruta 1"/>
          <p:cNvSpPr txBox="1">
            <a:spLocks noChangeArrowheads="1"/>
          </p:cNvSpPr>
          <p:nvPr/>
        </p:nvSpPr>
        <p:spPr bwMode="auto">
          <a:xfrm rot="-5400000">
            <a:off x="8243094" y="1199356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altLang="sv-FI" sz="1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>
            <a:spLocks noChangeArrowheads="1"/>
          </p:cNvSpPr>
          <p:nvPr/>
        </p:nvSpPr>
        <p:spPr bwMode="auto">
          <a:xfrm rot="-5400000">
            <a:off x="8277225" y="4300538"/>
            <a:ext cx="1004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altLang="sv-FI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 autoUpdateAnimBg="0"/>
      <p:bldP spid="237571" grpId="0" animBg="1"/>
      <p:bldP spid="237572" grpId="0" autoUpdateAnimBg="0"/>
      <p:bldP spid="237573" grpId="0" build="p" autoUpdateAnimBg="0"/>
      <p:bldP spid="237574" grpId="0" animBg="1"/>
      <p:bldP spid="237575" grpId="0" autoUpdateAnimBg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539750" y="1412875"/>
            <a:ext cx="8001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</a:rPr>
              <a:t>Sokrates dog.</a:t>
            </a:r>
          </a:p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Platon dog.</a:t>
            </a:r>
          </a:p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3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Aristoteles dog.</a:t>
            </a:r>
          </a:p>
          <a:p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   </a:t>
            </a:r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premiss n</a:t>
            </a: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FI" altLang="sv-SE" b="1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sv-FI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G. H. von Wright dog.</a:t>
            </a:r>
            <a:endParaRPr lang="sv-SE" altLang="sv-SE" sz="3200">
              <a:solidFill>
                <a:schemeClr val="accent1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endParaRPr lang="en-GB" altLang="sv-SE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 flipV="1">
            <a:off x="2268538" y="4292600"/>
            <a:ext cx="537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611188" y="4581525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rgbClr val="000066"/>
                </a:solidFill>
                <a:latin typeface="Verdana" panose="020B0604030504040204" pitchFamily="34" charset="0"/>
              </a:rPr>
              <a:t>slutsats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(Alla) filosofer dör.</a:t>
            </a:r>
            <a:endParaRPr lang="en-GB" altLang="sv-SE" sz="320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 rot="-5400000">
            <a:off x="8208169" y="2183606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altLang="sv-FI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animBg="1"/>
      <p:bldP spid="239620" grpId="0" autoUpdateAnimBg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2"/>
                </a:solidFill>
                <a:latin typeface="Arial" panose="020B0604020202020204" pitchFamily="34" charset="0"/>
              </a:rPr>
              <a:t>Deduktion betyder (ofta) slutledning från allmänna premisser till partikulära slutsatser.</a:t>
            </a:r>
          </a:p>
          <a:p>
            <a:pPr>
              <a:spcBef>
                <a:spcPct val="50000"/>
              </a:spcBef>
            </a:pPr>
            <a:endParaRPr lang="sv-FI" altLang="sv-SE" sz="3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Induktion betyder (ofta) slutledning från individuella premisser eller fakta till allmänna slutsatser.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687388" y="2211388"/>
            <a:ext cx="78454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v-SE" altLang="sv-SE" sz="2800" dirty="0">
                <a:solidFill>
                  <a:srgbClr val="3333CC"/>
                </a:solidFill>
                <a:latin typeface="Arial" panose="020B0604020202020204" pitchFamily="34" charset="0"/>
              </a:rPr>
              <a:t>Människor är dödliga. </a:t>
            </a:r>
            <a:r>
              <a:rPr lang="sv-SE" altLang="sv-SE" sz="1800" dirty="0">
                <a:solidFill>
                  <a:srgbClr val="3333CC"/>
                </a:solidFill>
                <a:latin typeface="Arial" panose="020B0604020202020204" pitchFamily="34" charset="0"/>
              </a:rPr>
              <a:t>(premiss)</a:t>
            </a:r>
            <a:endParaRPr lang="sv-SE" altLang="sv-SE" sz="2800" dirty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v-SE" altLang="sv-SE" sz="2800" dirty="0">
                <a:solidFill>
                  <a:srgbClr val="3333CC"/>
                </a:solidFill>
                <a:latin typeface="Arial" panose="020B0604020202020204" pitchFamily="34" charset="0"/>
              </a:rPr>
              <a:t>Filosofer är människor. </a:t>
            </a:r>
            <a:r>
              <a:rPr lang="sv-SE" altLang="sv-SE" sz="1800" dirty="0">
                <a:solidFill>
                  <a:srgbClr val="3333CC"/>
                </a:solidFill>
                <a:latin typeface="Arial" panose="020B0604020202020204" pitchFamily="34" charset="0"/>
              </a:rPr>
              <a:t>(premiss)</a:t>
            </a:r>
            <a:r>
              <a:rPr lang="sv-SE" altLang="sv-SE" sz="28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sv-SE" altLang="sv-SE" sz="2800" dirty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v-SE" altLang="sv-SE" sz="2800" dirty="0">
                <a:solidFill>
                  <a:srgbClr val="3333CC"/>
                </a:solidFill>
                <a:latin typeface="Arial" panose="020B0604020202020204" pitchFamily="34" charset="0"/>
              </a:rPr>
              <a:t>Alltså, är filosofer </a:t>
            </a:r>
            <a:r>
              <a:rPr lang="sv-SE" altLang="sv-SE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dödliga. </a:t>
            </a:r>
            <a:r>
              <a:rPr lang="sv-SE" altLang="sv-SE" sz="1800" dirty="0">
                <a:solidFill>
                  <a:srgbClr val="3333CC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776288" y="3886200"/>
            <a:ext cx="5078412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4" name="textruta 3"/>
          <p:cNvSpPr txBox="1">
            <a:spLocks noChangeArrowheads="1"/>
          </p:cNvSpPr>
          <p:nvPr/>
        </p:nvSpPr>
        <p:spPr bwMode="auto">
          <a:xfrm rot="-5400000">
            <a:off x="8166100" y="2932113"/>
            <a:ext cx="1071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altLang="sv-FI" sz="1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 autoUpdateAnimBg="0"/>
      <p:bldP spid="245762" grpId="1"/>
      <p:bldP spid="24576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1066800" y="1143000"/>
            <a:ext cx="7239000" cy="4495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sv-FI" altLang="sv-SE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3048000" y="1828800"/>
            <a:ext cx="4419600" cy="304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sv-FI" altLang="sv-SE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5562600" y="2743200"/>
            <a:ext cx="1676400" cy="1295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405C8E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sv-FI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887788" y="763588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1600">
                <a:solidFill>
                  <a:srgbClr val="008000"/>
                </a:solidFill>
                <a:latin typeface="Verdana" panose="020B0604030504040204" pitchFamily="34" charset="0"/>
              </a:rPr>
              <a:t>dödliga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4824413" y="1449388"/>
            <a:ext cx="1346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1600">
                <a:solidFill>
                  <a:schemeClr val="accent2"/>
                </a:solidFill>
                <a:latin typeface="Verdana" panose="020B0604030504040204" pitchFamily="34" charset="0"/>
              </a:rPr>
              <a:t>människor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945188" y="2420938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en-GB" altLang="sv-SE" sz="1600">
                <a:solidFill>
                  <a:srgbClr val="405C8E"/>
                </a:solidFill>
                <a:latin typeface="Verdana" panose="020B0604030504040204" pitchFamily="34" charset="0"/>
              </a:rPr>
              <a:t>filosofer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791200" y="309245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sv-SE" altLang="sv-SE" sz="1600" b="1">
                <a:solidFill>
                  <a:srgbClr val="0000CC"/>
                </a:solidFill>
                <a:latin typeface="Arial" panose="020B0604020202020204" pitchFamily="34" charset="0"/>
              </a:rPr>
              <a:t>x Sokrates</a:t>
            </a:r>
            <a:endParaRPr lang="en-GB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  <p:bldP spid="150532" grpId="0" animBg="1"/>
      <p:bldP spid="150533" grpId="0"/>
      <p:bldP spid="150534" grpId="0"/>
      <p:bldP spid="150535" grpId="0"/>
      <p:bldP spid="2519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8260682" cy="58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838200" y="498475"/>
            <a:ext cx="38100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</a:rPr>
              <a:t>p(x) = x är filosof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</a:rPr>
              <a:t>q(x) = x är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människa</a:t>
            </a:r>
          </a:p>
          <a:p>
            <a:pPr eaLnBrk="0" hangingPunct="0">
              <a:spcBef>
                <a:spcPct val="50000"/>
              </a:spcBef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r(x) = x är dödlig</a:t>
            </a:r>
            <a:endParaRPr lang="en-GB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0" hangingPunct="0">
              <a:spcBef>
                <a:spcPct val="50000"/>
              </a:spcBef>
            </a:pPr>
            <a:endParaRPr lang="en-GB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0" hangingPunct="0">
              <a:spcBef>
                <a:spcPct val="100000"/>
              </a:spcBef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5084763"/>
            <a:ext cx="320040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 rot="-5400000">
            <a:off x="8243094" y="4083844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altLang="sv-FI" sz="1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11188" y="188913"/>
            <a:ext cx="7845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Kråkan lägger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Bofinken lägger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Storken lägger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 eaLnBrk="0" hangingPunct="0">
              <a:spcBef>
                <a:spcPct val="50000"/>
              </a:spcBef>
            </a:pP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Alltså, lägger pingvinen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611188" y="2420938"/>
            <a:ext cx="50784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4" name="textruta 3"/>
          <p:cNvSpPr txBox="1">
            <a:spLocks noChangeArrowheads="1"/>
          </p:cNvSpPr>
          <p:nvPr/>
        </p:nvSpPr>
        <p:spPr bwMode="auto">
          <a:xfrm rot="-5400000">
            <a:off x="8343901" y="1057275"/>
            <a:ext cx="1003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altLang="sv-FI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4213" y="260350"/>
            <a:ext cx="78454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chemeClr val="accent1"/>
                </a:solidFill>
                <a:latin typeface="Arial" panose="020B0604020202020204" pitchFamily="34" charset="0"/>
              </a:rPr>
              <a:t>Kråkan lägger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chemeClr val="accent1"/>
                </a:solidFill>
                <a:latin typeface="Arial" panose="020B0604020202020204" pitchFamily="34" charset="0"/>
              </a:rPr>
              <a:t>Bofinken lägger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(premiss)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chemeClr val="accent1"/>
                </a:solidFill>
                <a:latin typeface="Arial" panose="020B0604020202020204" pitchFamily="34" charset="0"/>
              </a:rPr>
              <a:t>Storken lägger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 eaLnBrk="0" hangingPunct="0">
              <a:spcBef>
                <a:spcPct val="50000"/>
              </a:spcBef>
            </a:pPr>
            <a:endParaRPr lang="en-GB" altLang="sv-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chemeClr val="accent1"/>
                </a:solidFill>
                <a:latin typeface="Arial" panose="020B0604020202020204" pitchFamily="34" charset="0"/>
              </a:rPr>
              <a:t>Alltså, lägger alla fåglar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715963" y="2205038"/>
            <a:ext cx="50784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674688" y="3789363"/>
            <a:ext cx="5473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GB" altLang="sv-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rgbClr val="0070C0"/>
                </a:solidFill>
                <a:latin typeface="Arial" panose="020B0604020202020204" pitchFamily="34" charset="0"/>
              </a:rPr>
              <a:t>Alla fåglar lägger ägg.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(premiss)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rgbClr val="0070C0"/>
                </a:solidFill>
                <a:latin typeface="Arial" panose="020B0604020202020204" pitchFamily="34" charset="0"/>
              </a:rPr>
              <a:t>Pingvinen är en fågel.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(premiss)</a:t>
            </a:r>
          </a:p>
          <a:p>
            <a:pPr eaLnBrk="0" hangingPunct="0">
              <a:spcBef>
                <a:spcPct val="50000"/>
              </a:spcBef>
            </a:pPr>
            <a:endParaRPr lang="en-GB" altLang="sv-SE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>
                <a:solidFill>
                  <a:srgbClr val="0070C0"/>
                </a:solidFill>
                <a:latin typeface="Arial" panose="020B0604020202020204" pitchFamily="34" charset="0"/>
              </a:rPr>
              <a:t>Alltså, lägger pingvinen ägg.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15963" y="5732463"/>
            <a:ext cx="5078412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 rot="-5400000">
            <a:off x="8158957" y="775494"/>
            <a:ext cx="107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altLang="sv-FI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>
            <a:spLocks noChangeArrowheads="1"/>
          </p:cNvSpPr>
          <p:nvPr/>
        </p:nvSpPr>
        <p:spPr bwMode="auto">
          <a:xfrm rot="-5400000">
            <a:off x="8200232" y="4876006"/>
            <a:ext cx="1073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altLang="sv-FI" sz="1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animBg="1"/>
      <p:bldP spid="2" grpId="0"/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87388" y="2211388"/>
            <a:ext cx="7845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Kråkan kan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Bofinken kan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Storken kan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Alltså, kan pingvinen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776288" y="4343400"/>
            <a:ext cx="50784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4" name="textruta 3"/>
          <p:cNvSpPr txBox="1">
            <a:spLocks noChangeArrowheads="1"/>
          </p:cNvSpPr>
          <p:nvPr/>
        </p:nvSpPr>
        <p:spPr bwMode="auto">
          <a:xfrm rot="-5400000">
            <a:off x="8233569" y="2791619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sv-FI" altLang="sv-FI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altLang="sv-FI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2"/>
                </a:solidFill>
                <a:latin typeface="Arial" panose="020B0604020202020204" pitchFamily="34" charset="0"/>
              </a:rPr>
              <a:t>Deduktiva slutsatser är giltiga och med nödvändighet och sanna, om premisserna är sanna.</a:t>
            </a:r>
          </a:p>
          <a:p>
            <a:pPr>
              <a:spcBef>
                <a:spcPct val="50000"/>
              </a:spcBef>
            </a:pPr>
            <a:endParaRPr lang="sv-FI" altLang="sv-SE" sz="3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Induktiva slutsatser är med (större eller mindre) sannolikhet sanna, om premisserna är sanna.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2"/>
                </a:solidFill>
                <a:latin typeface="Arial Unicode MS" panose="020B0604020202020204" pitchFamily="34" charset="-128"/>
              </a:rPr>
              <a:t>Logiska och matematiska slutsatser är nästan alltid deduktiva.</a:t>
            </a: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66"/>
                </a:solidFill>
                <a:latin typeface="Arial Unicode MS" panose="020B0604020202020204" pitchFamily="34" charset="-128"/>
              </a:rPr>
              <a:t>(undantag: matematisk induktion)</a:t>
            </a:r>
          </a:p>
          <a:p>
            <a:pPr>
              <a:spcBef>
                <a:spcPct val="50000"/>
              </a:spcBef>
            </a:pPr>
            <a:endParaRPr lang="sv-FI" altLang="sv-SE" sz="3200">
              <a:solidFill>
                <a:srgbClr val="000066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 Unicode MS" panose="020B0604020202020204" pitchFamily="34" charset="-128"/>
              </a:rPr>
              <a:t>Empirism betyder i regel ett ställningstagande för induktion, fastän redan empirismen David Hume </a:t>
            </a:r>
            <a:r>
              <a:rPr lang="en-GB" altLang="sv-SE" sz="3200">
                <a:solidFill>
                  <a:schemeClr val="accent1"/>
                </a:solidFill>
                <a:latin typeface="Arial Unicode MS" panose="020B0604020202020204" pitchFamily="34" charset="-128"/>
              </a:rPr>
              <a:t>(1711-1776)</a:t>
            </a:r>
            <a:r>
              <a:rPr lang="sv-SE" altLang="sv-SE" sz="3200">
                <a:solidFill>
                  <a:schemeClr val="accent1"/>
                </a:solidFill>
                <a:latin typeface="Arial Unicode MS" panose="020B0604020202020204" pitchFamily="34" charset="-128"/>
              </a:rPr>
              <a:t> ifrågasatte induktionens tillförlitlighet.</a:t>
            </a:r>
            <a:endParaRPr lang="sv-FI" altLang="sv-SE" sz="3200">
              <a:solidFill>
                <a:schemeClr val="accent1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382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 i="1">
                <a:solidFill>
                  <a:schemeClr val="accent2"/>
                </a:solidFill>
                <a:latin typeface="Arial" panose="020B0604020202020204" pitchFamily="34" charset="0"/>
              </a:rPr>
              <a:t>Organon</a:t>
            </a:r>
            <a:r>
              <a:rPr lang="sv-FI" altLang="sv-SE" sz="3200">
                <a:solidFill>
                  <a:schemeClr val="accent2"/>
                </a:solidFill>
                <a:latin typeface="Arial" panose="020B0604020202020204" pitchFamily="34" charset="0"/>
              </a:rPr>
              <a:t> (verktyg, redskap) är titeln på Aristoteles</a:t>
            </a: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 samlade verk i logik, dvs deduktiva slutledningar.</a:t>
            </a:r>
            <a:endParaRPr lang="sv-FI" altLang="sv-SE" sz="3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sv-FI" altLang="sv-SE" sz="3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I </a:t>
            </a:r>
            <a:r>
              <a:rPr lang="sv-FI" altLang="sv-SE" sz="3200" i="1">
                <a:solidFill>
                  <a:schemeClr val="accent1"/>
                </a:solidFill>
                <a:latin typeface="Arial" panose="020B0604020202020204" pitchFamily="34" charset="0"/>
              </a:rPr>
              <a:t>Novum organum</a:t>
            </a: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 (det nya redskapet)  från 1620 lanserade Francis Bacon en induktiv metod för kunskapsinhämtande.</a:t>
            </a: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Bacon förespråkade en empirisk metod som innebar att dra slutsatser från upprepade iakttagelser.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295400"/>
          </a:xfrm>
        </p:spPr>
        <p:txBody>
          <a:bodyPr/>
          <a:lstStyle/>
          <a:p>
            <a:pPr algn="l" eaLnBrk="1" hangingPunct="1"/>
            <a:r>
              <a:rPr lang="sv-FI" altLang="sv-SE" b="1" smtClean="0">
                <a:solidFill>
                  <a:srgbClr val="000066"/>
                </a:solidFill>
                <a:latin typeface="Arial" panose="020B0604020202020204" pitchFamily="34" charset="0"/>
              </a:rPr>
              <a:t>Hypoteser och teorier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609600" y="914400"/>
            <a:ext cx="6705600" cy="1219200"/>
          </a:xfrm>
        </p:spPr>
        <p:txBody>
          <a:bodyPr/>
          <a:lstStyle/>
          <a:p>
            <a:pPr algn="l" eaLnBrk="1" hangingPunct="1"/>
            <a:r>
              <a:rPr lang="sv-SE" altLang="sv-SE" smtClean="0">
                <a:solidFill>
                  <a:srgbClr val="0000CC"/>
                </a:solidFill>
                <a:latin typeface="Arial" panose="020B0604020202020204" pitchFamily="34" charset="0"/>
              </a:rPr>
              <a:t>Hypoteser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8382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Hypoteser är antaganden, icke verifierade påståenden.</a:t>
            </a:r>
          </a:p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Hypoteser är kan vara förslag till teorier eller potentiella teorier, som inte bevisats eller verifierats.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utoUpdateAnimBg="0"/>
      <p:bldP spid="2826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609600" y="914400"/>
            <a:ext cx="6705600" cy="1219200"/>
          </a:xfrm>
        </p:spPr>
        <p:txBody>
          <a:bodyPr/>
          <a:lstStyle/>
          <a:p>
            <a:pPr algn="l" eaLnBrk="1" hangingPunct="1"/>
            <a:r>
              <a:rPr lang="sv-FI" altLang="sv-SE" smtClean="0">
                <a:solidFill>
                  <a:srgbClr val="0000CC"/>
                </a:solidFill>
                <a:latin typeface="Arial" panose="020B0604020202020204" pitchFamily="34" charset="0"/>
              </a:rPr>
              <a:t>Teorier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85344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Teorier kan vara styrkta eller bevisade hypoteser.</a:t>
            </a:r>
          </a:p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En teori är en omfattande förklaring av fenomen eller av samband mellan fakta.</a:t>
            </a:r>
          </a:p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Ordet </a:t>
            </a:r>
            <a:r>
              <a:rPr lang="sv-FI" altLang="sv-SE" sz="2800" i="1">
                <a:solidFill>
                  <a:srgbClr val="0000CC"/>
                </a:solidFill>
                <a:latin typeface="Arial" panose="020B0604020202020204" pitchFamily="34" charset="0"/>
              </a:rPr>
              <a:t>teori</a:t>
            </a: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 används i vardagsspråket även som synonym till </a:t>
            </a:r>
            <a:r>
              <a:rPr lang="sv-FI" altLang="sv-SE" sz="2800" i="1">
                <a:solidFill>
                  <a:srgbClr val="0000CC"/>
                </a:solidFill>
                <a:latin typeface="Arial" panose="020B0604020202020204" pitchFamily="34" charset="0"/>
              </a:rPr>
              <a:t>hypotes, </a:t>
            </a: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men inte inom vetenskap.</a:t>
            </a:r>
          </a:p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Skillnaden mellan hypotes och teori är relativ.</a:t>
            </a:r>
          </a:p>
          <a:p>
            <a:pPr>
              <a:spcBef>
                <a:spcPct val="50000"/>
              </a:spcBef>
            </a:pPr>
            <a:r>
              <a:rPr lang="sv-FI" altLang="sv-SE" sz="2800">
                <a:solidFill>
                  <a:srgbClr val="0000CC"/>
                </a:solidFill>
                <a:latin typeface="Arial" panose="020B0604020202020204" pitchFamily="34" charset="0"/>
              </a:rPr>
              <a:t>Enligt vissa vetenskapsfilosofer (Popper m.fl.) kan hypoteser/teorier aldrig slutgiltigt verifieras.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build="p" autoUpdateAnimBg="0"/>
      <p:bldP spid="284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9575"/>
            <a:ext cx="79248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719437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 dirty="0">
                <a:solidFill>
                  <a:srgbClr val="0000CC"/>
                </a:solidFill>
                <a:latin typeface="Arial" panose="020B0604020202020204" pitchFamily="34" charset="0"/>
              </a:rPr>
              <a:t>En del naturvetenskapliga teorier benämns lagar.</a:t>
            </a:r>
          </a:p>
          <a:p>
            <a:pPr>
              <a:spcBef>
                <a:spcPct val="50000"/>
              </a:spcBef>
            </a:pPr>
            <a:r>
              <a:rPr lang="sv-FI" altLang="sv-SE" sz="3200" dirty="0">
                <a:solidFill>
                  <a:srgbClr val="0000CC"/>
                </a:solidFill>
                <a:latin typeface="Arial" panose="020B0604020202020204" pitchFamily="34" charset="0"/>
              </a:rPr>
              <a:t>En teori kan även vara ett system av lagar.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685800"/>
          </a:xfrm>
        </p:spPr>
        <p:txBody>
          <a:bodyPr/>
          <a:lstStyle/>
          <a:p>
            <a:pPr algn="l" eaLnBrk="1" hangingPunct="1"/>
            <a:r>
              <a:rPr lang="sv-FI" altLang="sv-SE" sz="3200" smtClean="0">
                <a:solidFill>
                  <a:schemeClr val="accent1"/>
                </a:solidFill>
                <a:latin typeface="Arial" panose="020B0604020202020204" pitchFamily="34" charset="0"/>
              </a:rPr>
              <a:t>Karl Popper (1902-1994)</a:t>
            </a:r>
            <a:endParaRPr lang="en-GB" altLang="sv-SE" sz="32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457200" y="533400"/>
            <a:ext cx="7921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v-FI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Kritiserade den logiska positivismen och speciellt verifierbarhetsprincipen.</a:t>
            </a:r>
          </a:p>
          <a:p>
            <a:pPr>
              <a:spcBef>
                <a:spcPct val="20000"/>
              </a:spcBef>
            </a:pPr>
            <a:endParaRPr lang="sv-FI" altLang="sv-SE" sz="2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sv-FI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Kritiserade marxismen och psykoanalysen för att de inte går att motbevisas.</a:t>
            </a:r>
          </a:p>
          <a:p>
            <a:pPr>
              <a:spcBef>
                <a:spcPct val="20000"/>
              </a:spcBef>
            </a:pPr>
            <a:endParaRPr lang="sv-FI" altLang="sv-SE" sz="2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sv-FI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Förespråkade ”falsifikationism”:</a:t>
            </a:r>
          </a:p>
          <a:p>
            <a:pPr>
              <a:spcBef>
                <a:spcPct val="20000"/>
              </a:spcBef>
            </a:pPr>
            <a:r>
              <a:rPr lang="sv-FI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En hypotes bör gå att falsifieras, dvs. man bör kunna erbjuda möjligheter att motbevisa hypotesen genom att ställa upp förutsägelser som logiskt (deduktivt) följer ur hypotesen.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57200" y="990600"/>
            <a:ext cx="79216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Ordningen enligt empirismen</a:t>
            </a:r>
          </a:p>
          <a:p>
            <a:pPr>
              <a:spcBef>
                <a:spcPct val="20000"/>
              </a:spcBef>
            </a:pPr>
            <a:endParaRPr lang="sv-FI" altLang="sv-SE" sz="32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observation</a:t>
            </a:r>
          </a:p>
          <a:p>
            <a:pPr>
              <a:spcBef>
                <a:spcPct val="20000"/>
              </a:spcBef>
            </a:pPr>
            <a:r>
              <a:rPr lang="en-GB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induktion</a:t>
            </a:r>
          </a:p>
          <a:p>
            <a:pPr>
              <a:spcBef>
                <a:spcPct val="2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hypotes/ teori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152400" y="106363"/>
            <a:ext cx="88392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Ordningen enligt Popper</a:t>
            </a:r>
          </a:p>
          <a:p>
            <a:pPr>
              <a:spcBef>
                <a:spcPct val="20000"/>
              </a:spcBef>
            </a:pPr>
            <a:endParaRPr lang="sv-FI" altLang="sv-SE" sz="32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problem</a:t>
            </a: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 (anomali)</a:t>
            </a:r>
            <a:endParaRPr lang="en-GB" altLang="sv-SE" sz="31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hypotes</a:t>
            </a: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 (gissning)</a:t>
            </a:r>
          </a:p>
          <a:p>
            <a:pPr>
              <a:spcBef>
                <a:spcPct val="20000"/>
              </a:spcBef>
            </a:pP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logisk härledning av förutsägelser från hypotesen</a:t>
            </a:r>
          </a:p>
          <a:p>
            <a:pPr>
              <a:spcBef>
                <a:spcPct val="20000"/>
              </a:spcBef>
            </a:pPr>
            <a:r>
              <a:rPr lang="en-GB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tester</a:t>
            </a: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 (experiment, observationer)</a:t>
            </a:r>
            <a:endParaRPr lang="sv-SE" altLang="sv-SE" sz="31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befästning eller falsifiering</a:t>
            </a:r>
          </a:p>
          <a:p>
            <a:pPr>
              <a:spcBef>
                <a:spcPct val="20000"/>
              </a:spcBef>
            </a:pP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problem</a:t>
            </a:r>
            <a:endParaRPr lang="en-GB" altLang="sv-SE" sz="31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ny hypotes</a:t>
            </a:r>
            <a:endParaRPr lang="sv-FI" altLang="sv-SE" sz="31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sv-FI" altLang="sv-SE" sz="310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endParaRPr lang="en-GB" altLang="sv-SE" sz="31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468313" y="1700213"/>
            <a:ext cx="79216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sv-FI" altLang="sv-SE" sz="32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Popper tog ställning för den hypotetisk-deduktiva metoden.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sv-FI" altLang="sv-SE" sz="3200" smtClean="0">
                <a:solidFill>
                  <a:schemeClr val="accent1"/>
                </a:solidFill>
                <a:latin typeface="Arial" panose="020B0604020202020204" pitchFamily="34" charset="0"/>
              </a:rPr>
              <a:t>Hypotetisk-deduktiv metod</a:t>
            </a:r>
            <a:endParaRPr lang="en-GB" altLang="sv-SE" sz="32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9750" y="2276475"/>
            <a:ext cx="75612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FI" altLang="sv-SE" sz="2800">
                <a:solidFill>
                  <a:schemeClr val="accent2"/>
                </a:solidFill>
                <a:latin typeface="Arial" panose="020B0604020202020204" pitchFamily="34" charset="0"/>
              </a:rPr>
              <a:t>uppställning av hypotes</a:t>
            </a:r>
          </a:p>
          <a:p>
            <a:endParaRPr lang="sv-FI" altLang="sv-SE" sz="28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sv-FI" altLang="sv-SE" sz="2800">
                <a:solidFill>
                  <a:schemeClr val="accent2"/>
                </a:solidFill>
                <a:latin typeface="Arial" panose="020B0604020202020204" pitchFamily="34" charset="0"/>
              </a:rPr>
              <a:t>enskilda deduktioner (förutsägelser, testimplikationer) från hypotesen</a:t>
            </a:r>
          </a:p>
          <a:p>
            <a:endParaRPr lang="sv-FI" altLang="sv-SE" sz="28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sv-FI" altLang="sv-SE" sz="2800">
                <a:solidFill>
                  <a:schemeClr val="accent2"/>
                </a:solidFill>
                <a:latin typeface="Arial" panose="020B0604020202020204" pitchFamily="34" charset="0"/>
              </a:rPr>
              <a:t>prövning av den deduktiva följden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 sz="3200">
                <a:solidFill>
                  <a:srgbClr val="000066"/>
                </a:solidFill>
                <a:latin typeface="Verdana" panose="020B0604030504040204" pitchFamily="34" charset="0"/>
              </a:rPr>
              <a:t>Om det är åska, så mullrar det.</a:t>
            </a:r>
          </a:p>
          <a:p>
            <a:r>
              <a:rPr lang="sv-SE" altLang="sv-SE" sz="3200">
                <a:solidFill>
                  <a:srgbClr val="000066"/>
                </a:solidFill>
                <a:latin typeface="Verdana" panose="020B0604030504040204" pitchFamily="34" charset="0"/>
              </a:rPr>
              <a:t>Det mullrar inte.</a:t>
            </a:r>
            <a:endParaRPr lang="en-GB" altLang="sv-SE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23587" name="Line 3"/>
          <p:cNvSpPr>
            <a:spLocks noChangeShapeType="1"/>
          </p:cNvSpPr>
          <p:nvPr/>
        </p:nvSpPr>
        <p:spPr bwMode="auto">
          <a:xfrm>
            <a:off x="457200" y="2819400"/>
            <a:ext cx="70866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304800" y="3048000"/>
            <a:ext cx="360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 sz="3200">
                <a:solidFill>
                  <a:srgbClr val="000066"/>
                </a:solidFill>
                <a:latin typeface="Verdana" panose="020B0604030504040204" pitchFamily="34" charset="0"/>
              </a:rPr>
              <a:t>Det är inte åska.</a:t>
            </a:r>
            <a:endParaRPr lang="en-GB" altLang="sv-SE" sz="32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>
                <a:solidFill>
                  <a:schemeClr val="bg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A 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 B</a:t>
            </a:r>
          </a:p>
          <a:p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>
                <a:solidFill>
                  <a:srgbClr val="000099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rgbClr val="000099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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 B</a:t>
            </a:r>
            <a:endParaRPr lang="en-GB" altLang="sv-SE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23590" name="Line 6"/>
          <p:cNvSpPr>
            <a:spLocks noChangeShapeType="1"/>
          </p:cNvSpPr>
          <p:nvPr/>
        </p:nvSpPr>
        <p:spPr bwMode="auto">
          <a:xfrm>
            <a:off x="2133600" y="5562600"/>
            <a:ext cx="18288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28600" y="5867400"/>
            <a:ext cx="2759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slutsats	 </a:t>
            </a:r>
            <a:r>
              <a:rPr lang="sv-SE" altLang="sv-SE">
                <a:solidFill>
                  <a:srgbClr val="000099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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 A</a:t>
            </a:r>
            <a:endParaRPr lang="en-GB" altLang="sv-SE" sz="32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 autoUpdateAnimBg="0"/>
      <p:bldP spid="323587" grpId="0" animBg="1"/>
      <p:bldP spid="323588" grpId="0" autoUpdateAnimBg="0"/>
      <p:bldP spid="323589" grpId="0" build="p" autoUpdateAnimBg="0"/>
      <p:bldP spid="323590" grpId="0" animBg="1"/>
      <p:bldP spid="32359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 sz="3200">
                <a:solidFill>
                  <a:srgbClr val="000066"/>
                </a:solidFill>
                <a:latin typeface="Verdana" panose="020B0604030504040204" pitchFamily="34" charset="0"/>
              </a:rPr>
              <a:t>Om det är åska, så mullrar det.</a:t>
            </a:r>
          </a:p>
          <a:p>
            <a:r>
              <a:rPr lang="sv-SE" altLang="sv-SE" sz="3200">
                <a:solidFill>
                  <a:srgbClr val="000066"/>
                </a:solidFill>
                <a:latin typeface="Verdana" panose="020B0604030504040204" pitchFamily="34" charset="0"/>
              </a:rPr>
              <a:t>Det mullrar.</a:t>
            </a:r>
            <a:endParaRPr lang="en-GB" altLang="sv-SE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25635" name="Line 3"/>
          <p:cNvSpPr>
            <a:spLocks noChangeShapeType="1"/>
          </p:cNvSpPr>
          <p:nvPr/>
        </p:nvSpPr>
        <p:spPr bwMode="auto">
          <a:xfrm>
            <a:off x="457200" y="2819400"/>
            <a:ext cx="70866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304800" y="3048000"/>
            <a:ext cx="40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 sz="3200">
                <a:solidFill>
                  <a:srgbClr val="000066"/>
                </a:solidFill>
                <a:latin typeface="Verdana" panose="020B0604030504040204" pitchFamily="34" charset="0"/>
              </a:rPr>
              <a:t>?</a:t>
            </a:r>
            <a:endParaRPr lang="en-GB" altLang="sv-SE" sz="32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>
                <a:solidFill>
                  <a:schemeClr val="bg1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A 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 B</a:t>
            </a:r>
          </a:p>
          <a:p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>
                <a:solidFill>
                  <a:srgbClr val="000099"/>
                </a:solidFill>
                <a:latin typeface="Verdana" panose="020B0604030504040204" pitchFamily="34" charset="0"/>
              </a:rPr>
              <a:t>	</a:t>
            </a:r>
            <a:r>
              <a:rPr lang="sv-SE" altLang="sv-SE" sz="3200">
                <a:solidFill>
                  <a:srgbClr val="000099"/>
                </a:solidFill>
                <a:latin typeface="Verdana" panose="020B0604030504040204" pitchFamily="34" charset="0"/>
              </a:rPr>
              <a:t>B</a:t>
            </a:r>
            <a:endParaRPr lang="en-GB" altLang="sv-SE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25638" name="Line 6"/>
          <p:cNvSpPr>
            <a:spLocks noChangeShapeType="1"/>
          </p:cNvSpPr>
          <p:nvPr/>
        </p:nvSpPr>
        <p:spPr bwMode="auto">
          <a:xfrm>
            <a:off x="2133600" y="5562600"/>
            <a:ext cx="18288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FI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28600" y="5967413"/>
            <a:ext cx="228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slutsats	 </a:t>
            </a:r>
            <a:r>
              <a:rPr lang="sv-SE" altLang="sv-SE">
                <a:solidFill>
                  <a:srgbClr val="000099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?</a:t>
            </a:r>
            <a:endParaRPr lang="en-GB" altLang="sv-SE" sz="32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 autoUpdateAnimBg="0"/>
      <p:bldP spid="325635" grpId="0" animBg="1"/>
      <p:bldP spid="325636" grpId="0" autoUpdateAnimBg="0"/>
      <p:bldP spid="325637" grpId="0" build="p" autoUpdateAnimBg="0"/>
      <p:bldP spid="325638" grpId="0" animBg="1"/>
      <p:bldP spid="3256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652"/>
            <a:ext cx="5268809" cy="69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985908" cy="32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989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FI" altLang="sv-SE" sz="4000" b="1">
                <a:solidFill>
                  <a:schemeClr val="accent2"/>
                </a:solidFill>
                <a:latin typeface="Arial" panose="020B0604020202020204" pitchFamily="34" charset="0"/>
              </a:rPr>
              <a:t>Klassificering inom vetenskaper</a:t>
            </a:r>
            <a:endParaRPr lang="sv-FI" altLang="sv-SE" sz="4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58261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542925" y="685800"/>
            <a:ext cx="8208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 i="1">
                <a:solidFill>
                  <a:srgbClr val="0000CC"/>
                </a:solidFill>
                <a:latin typeface="Arial" panose="020B0604020202020204" pitchFamily="34" charset="0"/>
              </a:rPr>
              <a:t>Logik</a:t>
            </a: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 står ibland för metodik.</a:t>
            </a: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Aristoteles klassificeringsmetod bygger på definition genom </a:t>
            </a:r>
            <a:r>
              <a:rPr lang="sv-FI" altLang="sv-SE" sz="3200" i="1">
                <a:solidFill>
                  <a:srgbClr val="0000CC"/>
                </a:solidFill>
                <a:latin typeface="Arial" panose="020B0604020202020204" pitchFamily="34" charset="0"/>
              </a:rPr>
              <a:t>genus proximum et differentia specifica</a:t>
            </a: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 (närmaste högre klass och särskiljande kännetecken). </a:t>
            </a: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Aristoteles tillämpade sin klassificeringsmetod på djurarterna i Egeiska havet och grundade härigenom vetenskapen zoologi.</a:t>
            </a:r>
            <a:endParaRPr lang="en-GB" altLang="sv-SE" sz="3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sz="half" idx="4294967295"/>
          </p:nvPr>
        </p:nvSpPr>
        <p:spPr>
          <a:xfrm>
            <a:off x="539750" y="692150"/>
            <a:ext cx="67818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i-FI" altLang="sv-SE" sz="3600" smtClean="0">
                <a:solidFill>
                  <a:schemeClr val="accent1"/>
                </a:solidFill>
                <a:latin typeface="Arial" panose="020B0604020202020204" pitchFamily="34" charset="0"/>
              </a:rPr>
              <a:t>Aristotelisk definition</a:t>
            </a:r>
            <a:endParaRPr lang="en-GB" altLang="sv-SE" sz="36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539750" y="1773238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FI" altLang="sv-SE" dirty="0">
                <a:solidFill>
                  <a:schemeClr val="accent2"/>
                </a:solidFill>
                <a:latin typeface="Arial" panose="020B0604020202020204" pitchFamily="34" charset="0"/>
              </a:rPr>
              <a:t>närmaste högre klass och särskiljande </a:t>
            </a:r>
            <a:r>
              <a:rPr lang="sv-FI" altLang="sv-SE" dirty="0" smtClean="0">
                <a:solidFill>
                  <a:schemeClr val="accent2"/>
                </a:solidFill>
                <a:latin typeface="Arial" panose="020B0604020202020204" pitchFamily="34" charset="0"/>
              </a:rPr>
              <a:t>kännetecken</a:t>
            </a:r>
          </a:p>
          <a:p>
            <a:endParaRPr lang="sv-FI" altLang="sv-SE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sv-FI" altLang="sv-SE" dirty="0">
                <a:solidFill>
                  <a:schemeClr val="accent2"/>
                </a:solidFill>
                <a:latin typeface="Arial" panose="020B0604020202020204" pitchFamily="34" charset="0"/>
              </a:rPr>
              <a:t>rektangel = </a:t>
            </a:r>
            <a:r>
              <a:rPr lang="sv-FI" altLang="sv-SE" dirty="0" smtClean="0">
                <a:solidFill>
                  <a:schemeClr val="accent2"/>
                </a:solidFill>
                <a:latin typeface="Arial" panose="020B0604020202020204" pitchFamily="34" charset="0"/>
              </a:rPr>
              <a:t>fyrhörning/parallellogram </a:t>
            </a:r>
            <a:r>
              <a:rPr lang="sv-FI" altLang="sv-SE" dirty="0">
                <a:solidFill>
                  <a:schemeClr val="accent2"/>
                </a:solidFill>
                <a:latin typeface="Arial" panose="020B0604020202020204" pitchFamily="34" charset="0"/>
              </a:rPr>
              <a:t>med räta vinklar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  <p:bldP spid="2273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533400" y="381000"/>
            <a:ext cx="6781800" cy="762000"/>
          </a:xfrm>
        </p:spPr>
        <p:txBody>
          <a:bodyPr/>
          <a:lstStyle/>
          <a:p>
            <a:pPr algn="l" eaLnBrk="1" hangingPunct="1"/>
            <a:r>
              <a:rPr lang="fi-FI" altLang="sv-SE" b="1" smtClean="0">
                <a:solidFill>
                  <a:srgbClr val="000066"/>
                </a:solidFill>
                <a:latin typeface="Verdana" panose="020B0604030504040204" pitchFamily="34" charset="0"/>
              </a:rPr>
              <a:t>Aristoteles zoologi</a:t>
            </a:r>
            <a:endParaRPr lang="en-GB" altLang="sv-SE" b="1" smtClean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304800" y="3352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CC"/>
                </a:solidFill>
                <a:latin typeface="Verdana" panose="020B0604030504040204" pitchFamily="34" charset="0"/>
              </a:rPr>
              <a:t>djur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sv-SE" sz="3200">
                <a:solidFill>
                  <a:srgbClr val="0000CC"/>
                </a:solidFill>
                <a:latin typeface="Verdana" panose="020B0604030504040204" pitchFamily="34" charset="0"/>
              </a:rPr>
              <a:t>(</a:t>
            </a:r>
            <a:r>
              <a:rPr lang="sv-FI" altLang="sv-SE" sz="3200">
                <a:solidFill>
                  <a:srgbClr val="0000CC"/>
                </a:solidFill>
                <a:latin typeface="Verdana" panose="020B0604030504040204" pitchFamily="34" charset="0"/>
              </a:rPr>
              <a:t>växter</a:t>
            </a:r>
            <a:r>
              <a:rPr lang="fi-FI" altLang="sv-SE" sz="3200">
                <a:solidFill>
                  <a:srgbClr val="0000CC"/>
                </a:solidFill>
                <a:latin typeface="Verdana" panose="020B0604030504040204" pitchFamily="34" charset="0"/>
              </a:rPr>
              <a:t>)</a:t>
            </a:r>
            <a:endParaRPr lang="en-GB" altLang="sv-SE" sz="32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>
                <a:solidFill>
                  <a:srgbClr val="333399"/>
                </a:solidFill>
                <a:latin typeface="Verdana" panose="020B0604030504040204" pitchFamily="34" charset="0"/>
              </a:rPr>
              <a:t>bloddjur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447800" y="4495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>
                <a:solidFill>
                  <a:srgbClr val="333399"/>
                </a:solidFill>
                <a:latin typeface="Verdana" panose="020B0604030504040204" pitchFamily="34" charset="0"/>
              </a:rPr>
              <a:t>blodlösa djur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3657600" y="2057400"/>
            <a:ext cx="5029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fyrfotadjur som föder levande ungar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äggläggande fyrfotadjur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fåglar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valdjur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fiskar</a:t>
            </a:r>
          </a:p>
          <a:p>
            <a:endParaRPr lang="sv-FI" altLang="sv-SE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mjukdjur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djur med mjukt skal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flerfotade leddjur</a:t>
            </a:r>
          </a:p>
          <a:p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fotlösa skaldjur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 autoUpdateAnimBg="0"/>
      <p:bldP spid="229379" grpId="0" autoUpdateAnimBg="0"/>
      <p:bldP spid="229380" grpId="0" autoUpdateAnimBg="0"/>
      <p:bldP spid="229381" grpId="0" autoUpdateAnimBg="0"/>
      <p:bldP spid="229382" grpId="0" autoUpdateAnimBg="0"/>
      <p:bldP spid="229383" grpId="0" build="p" autoUpdateAnimBg="0" rev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28476</TotalTime>
  <Words>837</Words>
  <Application>Microsoft Office PowerPoint</Application>
  <PresentationFormat>Bildspel på skärmen (4:3)</PresentationFormat>
  <Paragraphs>195</Paragraphs>
  <Slides>38</Slides>
  <Notes>33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4" baseType="lpstr">
      <vt:lpstr>Arial Unicode MS</vt:lpstr>
      <vt:lpstr>Arial</vt:lpstr>
      <vt:lpstr>Symbol</vt:lpstr>
      <vt:lpstr>Times New Roman</vt:lpstr>
      <vt:lpstr>Verdana</vt:lpstr>
      <vt:lpstr>Default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Deduktion och induktion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Hypoteser och teorier</vt:lpstr>
      <vt:lpstr>PowerPoint-presentation</vt:lpstr>
      <vt:lpstr>PowerPoint-presentation</vt:lpstr>
      <vt:lpstr>PowerPoint-presentation</vt:lpstr>
      <vt:lpstr>Karl Popper (1902-1994)</vt:lpstr>
      <vt:lpstr>PowerPoint-presentation</vt:lpstr>
      <vt:lpstr>PowerPoint-presentation</vt:lpstr>
      <vt:lpstr>PowerPoint-presentation</vt:lpstr>
      <vt:lpstr>PowerPoint-presentation</vt:lpstr>
      <vt:lpstr>Hypotetisk-deduktiv metod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Vetenskapsfilosofi</dc:title>
  <dc:creator>Ralf</dc:creator>
  <cp:lastModifiedBy>Ralf Wadenström</cp:lastModifiedBy>
  <cp:revision>573</cp:revision>
  <dcterms:created xsi:type="dcterms:W3CDTF">2008-10-30T16:16:53Z</dcterms:created>
  <dcterms:modified xsi:type="dcterms:W3CDTF">2015-04-09T15:58:22Z</dcterms:modified>
</cp:coreProperties>
</file>