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521" r:id="rId2"/>
    <p:sldId id="429" r:id="rId3"/>
    <p:sldId id="271" r:id="rId4"/>
    <p:sldId id="272" r:id="rId5"/>
    <p:sldId id="449" r:id="rId6"/>
    <p:sldId id="273" r:id="rId7"/>
    <p:sldId id="274" r:id="rId8"/>
    <p:sldId id="275" r:id="rId9"/>
    <p:sldId id="276" r:id="rId10"/>
    <p:sldId id="278" r:id="rId11"/>
    <p:sldId id="280" r:id="rId12"/>
    <p:sldId id="281" r:id="rId13"/>
    <p:sldId id="433" r:id="rId14"/>
    <p:sldId id="282" r:id="rId15"/>
  </p:sldIdLst>
  <p:sldSz cx="9144000" cy="6858000" type="screen4x3"/>
  <p:notesSz cx="6797675" cy="9928225"/>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Times New Roman" panose="02020603050405020304"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B3D2F"/>
    <a:srgbClr val="005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027" autoAdjust="0"/>
    <p:restoredTop sz="94434" autoAdjust="0"/>
  </p:normalViewPr>
  <p:slideViewPr>
    <p:cSldViewPr>
      <p:cViewPr varScale="1">
        <p:scale>
          <a:sx n="74" d="100"/>
          <a:sy n="74" d="100"/>
        </p:scale>
        <p:origin x="116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i-FI"/>
          </a:p>
        </p:txBody>
      </p:sp>
      <p:sp>
        <p:nvSpPr>
          <p:cNvPr id="3" name="Date Placeholder 2"/>
          <p:cNvSpPr>
            <a:spLocks noGrp="1"/>
          </p:cNvSpPr>
          <p:nvPr>
            <p:ph type="dt" sz="quarter" idx="1"/>
          </p:nvPr>
        </p:nvSpPr>
        <p:spPr>
          <a:xfrm>
            <a:off x="3849688" y="0"/>
            <a:ext cx="2946400"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B9C73947-D5F9-4BBD-937D-F2F5D8FD7A72}" type="datetimeFigureOut">
              <a:rPr lang="fi-FI"/>
              <a:pPr>
                <a:defRPr/>
              </a:pPr>
              <a:t>1.4.2015</a:t>
            </a:fld>
            <a:endParaRPr lang="fi-FI"/>
          </a:p>
        </p:txBody>
      </p:sp>
      <p:sp>
        <p:nvSpPr>
          <p:cNvPr id="4" name="Footer Placeholder 3"/>
          <p:cNvSpPr>
            <a:spLocks noGrp="1"/>
          </p:cNvSpPr>
          <p:nvPr>
            <p:ph type="ftr" sz="quarter" idx="2"/>
          </p:nvPr>
        </p:nvSpPr>
        <p:spPr>
          <a:xfrm>
            <a:off x="0" y="9429750"/>
            <a:ext cx="2946400" cy="496888"/>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i-FI"/>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8C54C9B-73D0-48F7-BA22-050D4FA5FEAA}" type="slidenum">
              <a:rPr lang="fi-FI" altLang="fi-FI"/>
              <a:pPr/>
              <a:t>‹#›</a:t>
            </a:fld>
            <a:endParaRPr lang="fi-FI" altLang="fi-FI"/>
          </a:p>
        </p:txBody>
      </p:sp>
    </p:spTree>
    <p:extLst>
      <p:ext uri="{BB962C8B-B14F-4D97-AF65-F5344CB8AC3E}">
        <p14:creationId xmlns:p14="http://schemas.microsoft.com/office/powerpoint/2010/main" val="16758637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fi-FI"/>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fi-FI"/>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fi-FI"/>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CDF372D-804B-41D2-BE6B-DC72F6A61BA6}" type="slidenum">
              <a:rPr lang="en-GB" altLang="fi-FI"/>
              <a:pPr/>
              <a:t>‹#›</a:t>
            </a:fld>
            <a:endParaRPr lang="en-GB" altLang="fi-FI"/>
          </a:p>
        </p:txBody>
      </p:sp>
    </p:spTree>
    <p:extLst>
      <p:ext uri="{BB962C8B-B14F-4D97-AF65-F5344CB8AC3E}">
        <p14:creationId xmlns:p14="http://schemas.microsoft.com/office/powerpoint/2010/main" val="6898909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Platshållare för bildobjekt 1"/>
          <p:cNvSpPr>
            <a:spLocks noGrp="1" noRot="1" noChangeAspect="1" noTextEdit="1"/>
          </p:cNvSpPr>
          <p:nvPr>
            <p:ph type="sldImg"/>
          </p:nvPr>
        </p:nvSpPr>
        <p:spPr>
          <a:ln/>
        </p:spPr>
      </p:sp>
      <p:sp>
        <p:nvSpPr>
          <p:cNvPr id="97282"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FI" altLang="sv-SE" smtClean="0"/>
          </a:p>
        </p:txBody>
      </p:sp>
      <p:sp>
        <p:nvSpPr>
          <p:cNvPr id="97283"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5453540E-D058-413D-858F-2DF6776FD12F}" type="slidenum">
              <a:rPr lang="en-GB" altLang="sv-SE" sz="1200"/>
              <a:pPr/>
              <a:t>2</a:t>
            </a:fld>
            <a:endParaRPr lang="en-GB" altLang="sv-SE" sz="1200"/>
          </a:p>
        </p:txBody>
      </p:sp>
    </p:spTree>
    <p:extLst>
      <p:ext uri="{BB962C8B-B14F-4D97-AF65-F5344CB8AC3E}">
        <p14:creationId xmlns:p14="http://schemas.microsoft.com/office/powerpoint/2010/main" val="2949168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95F72314-4EA4-4690-BED2-415344886EA4}" type="slidenum">
              <a:rPr lang="en-GB" altLang="sv-SE" sz="1200"/>
              <a:pPr/>
              <a:t>11</a:t>
            </a:fld>
            <a:endParaRPr lang="en-GB" altLang="sv-SE" sz="1200"/>
          </a:p>
        </p:txBody>
      </p:sp>
      <p:sp>
        <p:nvSpPr>
          <p:cNvPr id="115714" name="Rectangle 2"/>
          <p:cNvSpPr>
            <a:spLocks noGrp="1" noRot="1" noChangeAspect="1" noChangeArrowheads="1" noTextEdit="1"/>
          </p:cNvSpPr>
          <p:nvPr>
            <p:ph type="sldImg"/>
          </p:nvPr>
        </p:nvSpPr>
        <p:spPr>
          <a:solidFill>
            <a:srgbClr val="FFFFFF"/>
          </a:solidFill>
          <a:ln/>
        </p:spPr>
      </p:sp>
      <p:sp>
        <p:nvSpPr>
          <p:cNvPr id="115715"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594241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1342222A-6939-4E2F-BC8B-94F6E88D6141}" type="slidenum">
              <a:rPr lang="en-GB" altLang="sv-SE" sz="1200"/>
              <a:pPr/>
              <a:t>12</a:t>
            </a:fld>
            <a:endParaRPr lang="en-GB" altLang="sv-SE" sz="1200"/>
          </a:p>
        </p:txBody>
      </p:sp>
      <p:sp>
        <p:nvSpPr>
          <p:cNvPr id="117762" name="Rectangle 2"/>
          <p:cNvSpPr>
            <a:spLocks noGrp="1" noRot="1" noChangeAspect="1" noChangeArrowheads="1" noTextEdit="1"/>
          </p:cNvSpPr>
          <p:nvPr>
            <p:ph type="sldImg"/>
          </p:nvPr>
        </p:nvSpPr>
        <p:spPr>
          <a:solidFill>
            <a:srgbClr val="FFFFFF"/>
          </a:solidFill>
          <a:ln/>
        </p:spPr>
      </p:sp>
      <p:sp>
        <p:nvSpPr>
          <p:cNvPr id="117763"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3148257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Platshållare för bildobjekt 1"/>
          <p:cNvSpPr>
            <a:spLocks noGrp="1" noRot="1" noChangeAspect="1" noTextEdit="1"/>
          </p:cNvSpPr>
          <p:nvPr>
            <p:ph type="sldImg"/>
          </p:nvPr>
        </p:nvSpPr>
        <p:spPr>
          <a:ln/>
        </p:spPr>
      </p:sp>
      <p:sp>
        <p:nvSpPr>
          <p:cNvPr id="119810" name="Platshållare för anteckninga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sv-FI" altLang="sv-SE" smtClean="0"/>
          </a:p>
        </p:txBody>
      </p:sp>
      <p:sp>
        <p:nvSpPr>
          <p:cNvPr id="119811" name="Platshållare för bild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41EC14B6-FF28-45B3-B4FB-7F2BC503FE10}" type="slidenum">
              <a:rPr lang="en-GB" altLang="sv-SE" sz="1200"/>
              <a:pPr/>
              <a:t>13</a:t>
            </a:fld>
            <a:endParaRPr lang="en-GB" altLang="sv-SE" sz="1200"/>
          </a:p>
        </p:txBody>
      </p:sp>
    </p:spTree>
    <p:extLst>
      <p:ext uri="{BB962C8B-B14F-4D97-AF65-F5344CB8AC3E}">
        <p14:creationId xmlns:p14="http://schemas.microsoft.com/office/powerpoint/2010/main" val="14890053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308100B2-123E-484D-9FFB-A399E5B8EB86}" type="slidenum">
              <a:rPr lang="en-GB" altLang="sv-SE" sz="1200"/>
              <a:pPr/>
              <a:t>14</a:t>
            </a:fld>
            <a:endParaRPr lang="en-GB" altLang="sv-SE" sz="1200"/>
          </a:p>
        </p:txBody>
      </p:sp>
      <p:sp>
        <p:nvSpPr>
          <p:cNvPr id="121858" name="Rectangle 2"/>
          <p:cNvSpPr>
            <a:spLocks noGrp="1" noRot="1" noChangeAspect="1" noChangeArrowheads="1" noTextEdit="1"/>
          </p:cNvSpPr>
          <p:nvPr>
            <p:ph type="sldImg"/>
          </p:nvPr>
        </p:nvSpPr>
        <p:spPr>
          <a:solidFill>
            <a:srgbClr val="FFFFFF"/>
          </a:solidFill>
          <a:ln/>
        </p:spPr>
      </p:sp>
      <p:sp>
        <p:nvSpPr>
          <p:cNvPr id="121859"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34752235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8EC15E92-4039-4939-82CD-901A2BA7D7B8}" type="slidenum">
              <a:rPr lang="en-GB" altLang="sv-SE" sz="1200"/>
              <a:pPr/>
              <a:t>3</a:t>
            </a:fld>
            <a:endParaRPr lang="en-GB" altLang="sv-SE" sz="1200"/>
          </a:p>
        </p:txBody>
      </p:sp>
      <p:sp>
        <p:nvSpPr>
          <p:cNvPr id="99330" name="Rectangle 2"/>
          <p:cNvSpPr>
            <a:spLocks noGrp="1" noRot="1" noChangeAspect="1" noChangeArrowheads="1" noTextEdit="1"/>
          </p:cNvSpPr>
          <p:nvPr>
            <p:ph type="sldImg"/>
          </p:nvPr>
        </p:nvSpPr>
        <p:spPr>
          <a:solidFill>
            <a:srgbClr val="FFFFFF"/>
          </a:solidFill>
          <a:ln/>
        </p:spPr>
      </p:sp>
      <p:sp>
        <p:nvSpPr>
          <p:cNvPr id="99331"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9247092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10757614-494B-4E63-AB5F-864F8907D176}" type="slidenum">
              <a:rPr lang="en-GB" altLang="sv-SE" sz="1200"/>
              <a:pPr/>
              <a:t>4</a:t>
            </a:fld>
            <a:endParaRPr lang="en-GB" altLang="sv-SE" sz="1200"/>
          </a:p>
        </p:txBody>
      </p:sp>
      <p:sp>
        <p:nvSpPr>
          <p:cNvPr id="101378" name="Rectangle 2"/>
          <p:cNvSpPr>
            <a:spLocks noGrp="1" noRot="1" noChangeAspect="1" noChangeArrowheads="1" noTextEdit="1"/>
          </p:cNvSpPr>
          <p:nvPr>
            <p:ph type="sldImg"/>
          </p:nvPr>
        </p:nvSpPr>
        <p:spPr>
          <a:solidFill>
            <a:srgbClr val="FFFFFF"/>
          </a:solidFill>
          <a:ln/>
        </p:spPr>
      </p:sp>
      <p:sp>
        <p:nvSpPr>
          <p:cNvPr id="101379"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r>
              <a:rPr lang="sv-FI" altLang="sv-SE" smtClean="0"/>
              <a:t>humaniora</a:t>
            </a:r>
          </a:p>
        </p:txBody>
      </p:sp>
    </p:spTree>
    <p:extLst>
      <p:ext uri="{BB962C8B-B14F-4D97-AF65-F5344CB8AC3E}">
        <p14:creationId xmlns:p14="http://schemas.microsoft.com/office/powerpoint/2010/main" val="3130042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C8E719A-6A02-4D24-A0F6-4199A4CF3EE0}" type="slidenum">
              <a:rPr lang="en-GB" altLang="sv-SE" sz="1200"/>
              <a:pPr/>
              <a:t>5</a:t>
            </a:fld>
            <a:endParaRPr lang="en-GB" altLang="sv-SE" sz="1200"/>
          </a:p>
        </p:txBody>
      </p:sp>
      <p:sp>
        <p:nvSpPr>
          <p:cNvPr id="103426" name="Rectangle 2"/>
          <p:cNvSpPr>
            <a:spLocks noGrp="1" noRot="1" noChangeAspect="1" noChangeArrowheads="1" noTextEdit="1"/>
          </p:cNvSpPr>
          <p:nvPr>
            <p:ph type="sldImg"/>
          </p:nvPr>
        </p:nvSpPr>
        <p:spPr>
          <a:solidFill>
            <a:srgbClr val="FFFFFF"/>
          </a:solidFill>
          <a:ln/>
        </p:spPr>
      </p:sp>
      <p:sp>
        <p:nvSpPr>
          <p:cNvPr id="103427"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35980691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9FC45F6-431A-416E-B77D-8081217A1CEB}" type="slidenum">
              <a:rPr lang="en-GB" altLang="sv-SE" sz="1200"/>
              <a:pPr/>
              <a:t>6</a:t>
            </a:fld>
            <a:endParaRPr lang="en-GB" altLang="sv-SE" sz="1200"/>
          </a:p>
        </p:txBody>
      </p:sp>
      <p:sp>
        <p:nvSpPr>
          <p:cNvPr id="105474" name="Rectangle 2"/>
          <p:cNvSpPr>
            <a:spLocks noGrp="1" noRot="1" noChangeAspect="1" noChangeArrowheads="1" noTextEdit="1"/>
          </p:cNvSpPr>
          <p:nvPr>
            <p:ph type="sldImg"/>
          </p:nvPr>
        </p:nvSpPr>
        <p:spPr>
          <a:solidFill>
            <a:srgbClr val="FFFFFF"/>
          </a:solidFill>
          <a:ln/>
        </p:spPr>
      </p:sp>
      <p:sp>
        <p:nvSpPr>
          <p:cNvPr id="105475"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19045365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5F0E317B-41AB-4A20-A2AC-0F87E9A0E2B4}" type="slidenum">
              <a:rPr lang="en-GB" altLang="sv-SE" sz="1200"/>
              <a:pPr/>
              <a:t>7</a:t>
            </a:fld>
            <a:endParaRPr lang="en-GB" altLang="sv-SE" sz="1200"/>
          </a:p>
        </p:txBody>
      </p:sp>
      <p:sp>
        <p:nvSpPr>
          <p:cNvPr id="107522" name="Rectangle 2"/>
          <p:cNvSpPr>
            <a:spLocks noGrp="1" noRot="1" noChangeAspect="1" noChangeArrowheads="1" noTextEdit="1"/>
          </p:cNvSpPr>
          <p:nvPr>
            <p:ph type="sldImg"/>
          </p:nvPr>
        </p:nvSpPr>
        <p:spPr>
          <a:solidFill>
            <a:srgbClr val="FFFFFF"/>
          </a:solidFill>
          <a:ln/>
        </p:spPr>
      </p:sp>
      <p:sp>
        <p:nvSpPr>
          <p:cNvPr id="107523"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2090842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00C4A51B-B9BB-468D-A43A-C72287525820}" type="slidenum">
              <a:rPr lang="en-GB" altLang="sv-SE" sz="1200"/>
              <a:pPr/>
              <a:t>8</a:t>
            </a:fld>
            <a:endParaRPr lang="en-GB" altLang="sv-SE" sz="1200"/>
          </a:p>
        </p:txBody>
      </p:sp>
      <p:sp>
        <p:nvSpPr>
          <p:cNvPr id="109570" name="Rectangle 2"/>
          <p:cNvSpPr>
            <a:spLocks noGrp="1" noRot="1" noChangeAspect="1" noChangeArrowheads="1" noTextEdit="1"/>
          </p:cNvSpPr>
          <p:nvPr>
            <p:ph type="sldImg"/>
          </p:nvPr>
        </p:nvSpPr>
        <p:spPr>
          <a:solidFill>
            <a:srgbClr val="FFFFFF"/>
          </a:solidFill>
          <a:ln/>
        </p:spPr>
      </p:sp>
      <p:sp>
        <p:nvSpPr>
          <p:cNvPr id="109571"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2328448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B7A6BAB4-3079-4B08-AF9B-E6B92396AAAA}" type="slidenum">
              <a:rPr lang="en-GB" altLang="sv-SE" sz="1200"/>
              <a:pPr/>
              <a:t>9</a:t>
            </a:fld>
            <a:endParaRPr lang="en-GB" altLang="sv-SE" sz="1200"/>
          </a:p>
        </p:txBody>
      </p:sp>
      <p:sp>
        <p:nvSpPr>
          <p:cNvPr id="111618" name="Rectangle 2"/>
          <p:cNvSpPr>
            <a:spLocks noGrp="1" noRot="1" noChangeAspect="1" noChangeArrowheads="1" noTextEdit="1"/>
          </p:cNvSpPr>
          <p:nvPr>
            <p:ph type="sldImg"/>
          </p:nvPr>
        </p:nvSpPr>
        <p:spPr>
          <a:solidFill>
            <a:srgbClr val="FFFFFF"/>
          </a:solidFill>
          <a:ln/>
        </p:spPr>
      </p:sp>
      <p:sp>
        <p:nvSpPr>
          <p:cNvPr id="111619"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3757428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fld id="{E7395DFB-87C5-488C-8DFA-00C58B215CB5}" type="slidenum">
              <a:rPr lang="en-GB" altLang="sv-SE" sz="1200"/>
              <a:pPr/>
              <a:t>10</a:t>
            </a:fld>
            <a:endParaRPr lang="en-GB" altLang="sv-SE" sz="1200"/>
          </a:p>
        </p:txBody>
      </p:sp>
      <p:sp>
        <p:nvSpPr>
          <p:cNvPr id="113666" name="Rectangle 2"/>
          <p:cNvSpPr>
            <a:spLocks noGrp="1" noRot="1" noChangeAspect="1" noChangeArrowheads="1" noTextEdit="1"/>
          </p:cNvSpPr>
          <p:nvPr>
            <p:ph type="sldImg"/>
          </p:nvPr>
        </p:nvSpPr>
        <p:spPr>
          <a:solidFill>
            <a:srgbClr val="FFFFFF"/>
          </a:solidFill>
          <a:ln/>
        </p:spPr>
      </p:sp>
      <p:sp>
        <p:nvSpPr>
          <p:cNvPr id="113667" name="Rectangle 3"/>
          <p:cNvSpPr>
            <a:spLocks noGrp="1" noChangeArrowheads="1"/>
          </p:cNvSpPr>
          <p:nvPr>
            <p:ph type="body" idx="1"/>
          </p:nvPr>
        </p:nvSpPr>
        <p:spPr>
          <a:xfrm>
            <a:off x="679450" y="4716463"/>
            <a:ext cx="5438775" cy="4467225"/>
          </a:xfrm>
          <a:solidFill>
            <a:srgbClr val="FFFFFF"/>
          </a:solidFill>
          <a:ln>
            <a:solidFill>
              <a:srgbClr val="000000"/>
            </a:solidFill>
          </a:ln>
        </p:spPr>
        <p:txBody>
          <a:bodyPr/>
          <a:lstStyle/>
          <a:p>
            <a:pPr eaLnBrk="1" hangingPunct="1"/>
            <a:endParaRPr lang="sv-FI" altLang="sv-SE" smtClean="0"/>
          </a:p>
        </p:txBody>
      </p:sp>
    </p:spTree>
    <p:extLst>
      <p:ext uri="{BB962C8B-B14F-4D97-AF65-F5344CB8AC3E}">
        <p14:creationId xmlns:p14="http://schemas.microsoft.com/office/powerpoint/2010/main" val="3387708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FI"/>
          </a:p>
        </p:txBody>
      </p:sp>
      <p:sp>
        <p:nvSpPr>
          <p:cNvPr id="3" name="Underrubri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sv-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fld id="{D4CD933A-9869-474E-9D7D-43971C415112}" type="slidenum">
              <a:rPr lang="en-GB" altLang="fi-FI"/>
              <a:pPr/>
              <a:t>‹#›</a:t>
            </a:fld>
            <a:endParaRPr lang="en-GB" altLang="fi-FI"/>
          </a:p>
        </p:txBody>
      </p:sp>
    </p:spTree>
    <p:extLst>
      <p:ext uri="{BB962C8B-B14F-4D97-AF65-F5344CB8AC3E}">
        <p14:creationId xmlns:p14="http://schemas.microsoft.com/office/powerpoint/2010/main" val="2096006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FI"/>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fld id="{7548351F-E050-44A0-A82B-42CCE7F8EAA3}" type="slidenum">
              <a:rPr lang="en-GB" altLang="fi-FI"/>
              <a:pPr/>
              <a:t>‹#›</a:t>
            </a:fld>
            <a:endParaRPr lang="en-GB" altLang="fi-FI"/>
          </a:p>
        </p:txBody>
      </p:sp>
    </p:spTree>
    <p:extLst>
      <p:ext uri="{BB962C8B-B14F-4D97-AF65-F5344CB8AC3E}">
        <p14:creationId xmlns:p14="http://schemas.microsoft.com/office/powerpoint/2010/main" val="3488918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15100" y="609600"/>
            <a:ext cx="1943100" cy="5486400"/>
          </a:xfrm>
        </p:spPr>
        <p:txBody>
          <a:bodyPr vert="eaVert"/>
          <a:lstStyle/>
          <a:p>
            <a:r>
              <a:rPr lang="sv-SE" smtClean="0"/>
              <a:t>Klicka här för att ändra format</a:t>
            </a:r>
            <a:endParaRPr lang="sv-FI"/>
          </a:p>
        </p:txBody>
      </p:sp>
      <p:sp>
        <p:nvSpPr>
          <p:cNvPr id="3" name="Platshållare för lodrät text 2"/>
          <p:cNvSpPr>
            <a:spLocks noGrp="1"/>
          </p:cNvSpPr>
          <p:nvPr>
            <p:ph type="body" orient="vert" idx="1"/>
          </p:nvPr>
        </p:nvSpPr>
        <p:spPr>
          <a:xfrm>
            <a:off x="685800" y="609600"/>
            <a:ext cx="5676900" cy="5486400"/>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fld id="{2A3F8DDD-FFDA-474D-A56B-BB43540678BE}" type="slidenum">
              <a:rPr lang="en-GB" altLang="fi-FI"/>
              <a:pPr/>
              <a:t>‹#›</a:t>
            </a:fld>
            <a:endParaRPr lang="en-GB" altLang="fi-FI"/>
          </a:p>
        </p:txBody>
      </p:sp>
    </p:spTree>
    <p:extLst>
      <p:ext uri="{BB962C8B-B14F-4D97-AF65-F5344CB8AC3E}">
        <p14:creationId xmlns:p14="http://schemas.microsoft.com/office/powerpoint/2010/main" val="2572558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FI"/>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fld id="{85201FF1-576B-4CE1-8876-C21182635B30}" type="slidenum">
              <a:rPr lang="en-GB" altLang="fi-FI"/>
              <a:pPr/>
              <a:t>‹#›</a:t>
            </a:fld>
            <a:endParaRPr lang="en-GB" altLang="fi-FI"/>
          </a:p>
        </p:txBody>
      </p:sp>
    </p:spTree>
    <p:extLst>
      <p:ext uri="{BB962C8B-B14F-4D97-AF65-F5344CB8AC3E}">
        <p14:creationId xmlns:p14="http://schemas.microsoft.com/office/powerpoint/2010/main" val="3168476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FI"/>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fi-FI"/>
          </a:p>
        </p:txBody>
      </p:sp>
      <p:sp>
        <p:nvSpPr>
          <p:cNvPr id="5" name="Rectangle 5"/>
          <p:cNvSpPr>
            <a:spLocks noGrp="1" noChangeArrowheads="1"/>
          </p:cNvSpPr>
          <p:nvPr>
            <p:ph type="ftr" sz="quarter" idx="11"/>
          </p:nvPr>
        </p:nvSpPr>
        <p:spPr>
          <a:ln/>
        </p:spPr>
        <p:txBody>
          <a:bodyPr/>
          <a:lstStyle>
            <a:lvl1pPr>
              <a:defRPr/>
            </a:lvl1pPr>
          </a:lstStyle>
          <a:p>
            <a:pPr>
              <a:defRPr/>
            </a:pPr>
            <a:endParaRPr lang="fi-FI"/>
          </a:p>
        </p:txBody>
      </p:sp>
      <p:sp>
        <p:nvSpPr>
          <p:cNvPr id="6" name="Rectangle 6"/>
          <p:cNvSpPr>
            <a:spLocks noGrp="1" noChangeArrowheads="1"/>
          </p:cNvSpPr>
          <p:nvPr>
            <p:ph type="sldNum" sz="quarter" idx="12"/>
          </p:nvPr>
        </p:nvSpPr>
        <p:spPr>
          <a:ln/>
        </p:spPr>
        <p:txBody>
          <a:bodyPr/>
          <a:lstStyle>
            <a:lvl1pPr>
              <a:defRPr/>
            </a:lvl1pPr>
          </a:lstStyle>
          <a:p>
            <a:fld id="{B2DBFF7C-9552-4BB8-9FEF-2DFA45F15534}" type="slidenum">
              <a:rPr lang="en-GB" altLang="fi-FI"/>
              <a:pPr/>
              <a:t>‹#›</a:t>
            </a:fld>
            <a:endParaRPr lang="en-GB" altLang="fi-FI"/>
          </a:p>
        </p:txBody>
      </p:sp>
    </p:spTree>
    <p:extLst>
      <p:ext uri="{BB962C8B-B14F-4D97-AF65-F5344CB8AC3E}">
        <p14:creationId xmlns:p14="http://schemas.microsoft.com/office/powerpoint/2010/main" val="62785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FI"/>
          </a:p>
        </p:txBody>
      </p:sp>
      <p:sp>
        <p:nvSpPr>
          <p:cNvPr id="3" name="Platshållare för innehåll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4" name="Platshållare för innehåll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fld id="{28FFD14C-D900-4AFB-A5F0-3BD1FD530120}" type="slidenum">
              <a:rPr lang="en-GB" altLang="fi-FI"/>
              <a:pPr/>
              <a:t>‹#›</a:t>
            </a:fld>
            <a:endParaRPr lang="en-GB" altLang="fi-FI"/>
          </a:p>
        </p:txBody>
      </p:sp>
    </p:spTree>
    <p:extLst>
      <p:ext uri="{BB962C8B-B14F-4D97-AF65-F5344CB8AC3E}">
        <p14:creationId xmlns:p14="http://schemas.microsoft.com/office/powerpoint/2010/main" val="163786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FI"/>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7" name="Rectangle 4"/>
          <p:cNvSpPr>
            <a:spLocks noGrp="1" noChangeArrowheads="1"/>
          </p:cNvSpPr>
          <p:nvPr>
            <p:ph type="dt" sz="half" idx="10"/>
          </p:nvPr>
        </p:nvSpPr>
        <p:spPr>
          <a:ln/>
        </p:spPr>
        <p:txBody>
          <a:bodyPr/>
          <a:lstStyle>
            <a:lvl1pPr>
              <a:defRPr/>
            </a:lvl1pPr>
          </a:lstStyle>
          <a:p>
            <a:pPr>
              <a:defRPr/>
            </a:pPr>
            <a:endParaRPr lang="fi-FI"/>
          </a:p>
        </p:txBody>
      </p:sp>
      <p:sp>
        <p:nvSpPr>
          <p:cNvPr id="8" name="Rectangle 5"/>
          <p:cNvSpPr>
            <a:spLocks noGrp="1" noChangeArrowheads="1"/>
          </p:cNvSpPr>
          <p:nvPr>
            <p:ph type="ftr" sz="quarter" idx="11"/>
          </p:nvPr>
        </p:nvSpPr>
        <p:spPr>
          <a:ln/>
        </p:spPr>
        <p:txBody>
          <a:bodyPr/>
          <a:lstStyle>
            <a:lvl1pPr>
              <a:defRPr/>
            </a:lvl1pPr>
          </a:lstStyle>
          <a:p>
            <a:pPr>
              <a:defRPr/>
            </a:pPr>
            <a:endParaRPr lang="fi-FI"/>
          </a:p>
        </p:txBody>
      </p:sp>
      <p:sp>
        <p:nvSpPr>
          <p:cNvPr id="9" name="Rectangle 6"/>
          <p:cNvSpPr>
            <a:spLocks noGrp="1" noChangeArrowheads="1"/>
          </p:cNvSpPr>
          <p:nvPr>
            <p:ph type="sldNum" sz="quarter" idx="12"/>
          </p:nvPr>
        </p:nvSpPr>
        <p:spPr>
          <a:ln/>
        </p:spPr>
        <p:txBody>
          <a:bodyPr/>
          <a:lstStyle>
            <a:lvl1pPr>
              <a:defRPr/>
            </a:lvl1pPr>
          </a:lstStyle>
          <a:p>
            <a:fld id="{1210FC90-85AA-4F4B-A4C5-728250FFCDFB}" type="slidenum">
              <a:rPr lang="en-GB" altLang="fi-FI"/>
              <a:pPr/>
              <a:t>‹#›</a:t>
            </a:fld>
            <a:endParaRPr lang="en-GB" altLang="fi-FI"/>
          </a:p>
        </p:txBody>
      </p:sp>
    </p:spTree>
    <p:extLst>
      <p:ext uri="{BB962C8B-B14F-4D97-AF65-F5344CB8AC3E}">
        <p14:creationId xmlns:p14="http://schemas.microsoft.com/office/powerpoint/2010/main" val="316377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FI"/>
          </a:p>
        </p:txBody>
      </p:sp>
      <p:sp>
        <p:nvSpPr>
          <p:cNvPr id="3" name="Rectangle 4"/>
          <p:cNvSpPr>
            <a:spLocks noGrp="1" noChangeArrowheads="1"/>
          </p:cNvSpPr>
          <p:nvPr>
            <p:ph type="dt" sz="half" idx="10"/>
          </p:nvPr>
        </p:nvSpPr>
        <p:spPr>
          <a:ln/>
        </p:spPr>
        <p:txBody>
          <a:bodyPr/>
          <a:lstStyle>
            <a:lvl1pPr>
              <a:defRPr/>
            </a:lvl1pPr>
          </a:lstStyle>
          <a:p>
            <a:pPr>
              <a:defRPr/>
            </a:pPr>
            <a:endParaRPr lang="fi-FI"/>
          </a:p>
        </p:txBody>
      </p:sp>
      <p:sp>
        <p:nvSpPr>
          <p:cNvPr id="4" name="Rectangle 5"/>
          <p:cNvSpPr>
            <a:spLocks noGrp="1" noChangeArrowheads="1"/>
          </p:cNvSpPr>
          <p:nvPr>
            <p:ph type="ftr" sz="quarter" idx="11"/>
          </p:nvPr>
        </p:nvSpPr>
        <p:spPr>
          <a:ln/>
        </p:spPr>
        <p:txBody>
          <a:bodyPr/>
          <a:lstStyle>
            <a:lvl1pPr>
              <a:defRPr/>
            </a:lvl1pPr>
          </a:lstStyle>
          <a:p>
            <a:pPr>
              <a:defRPr/>
            </a:pPr>
            <a:endParaRPr lang="fi-FI"/>
          </a:p>
        </p:txBody>
      </p:sp>
      <p:sp>
        <p:nvSpPr>
          <p:cNvPr id="5" name="Rectangle 6"/>
          <p:cNvSpPr>
            <a:spLocks noGrp="1" noChangeArrowheads="1"/>
          </p:cNvSpPr>
          <p:nvPr>
            <p:ph type="sldNum" sz="quarter" idx="12"/>
          </p:nvPr>
        </p:nvSpPr>
        <p:spPr>
          <a:ln/>
        </p:spPr>
        <p:txBody>
          <a:bodyPr/>
          <a:lstStyle>
            <a:lvl1pPr>
              <a:defRPr/>
            </a:lvl1pPr>
          </a:lstStyle>
          <a:p>
            <a:fld id="{A3ECDE26-D039-4333-8039-C30007D75792}" type="slidenum">
              <a:rPr lang="en-GB" altLang="fi-FI"/>
              <a:pPr/>
              <a:t>‹#›</a:t>
            </a:fld>
            <a:endParaRPr lang="en-GB" altLang="fi-FI"/>
          </a:p>
        </p:txBody>
      </p:sp>
    </p:spTree>
    <p:extLst>
      <p:ext uri="{BB962C8B-B14F-4D97-AF65-F5344CB8AC3E}">
        <p14:creationId xmlns:p14="http://schemas.microsoft.com/office/powerpoint/2010/main" val="1717144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p>
        </p:txBody>
      </p:sp>
      <p:sp>
        <p:nvSpPr>
          <p:cNvPr id="3" name="Rectangle 5"/>
          <p:cNvSpPr>
            <a:spLocks noGrp="1" noChangeArrowheads="1"/>
          </p:cNvSpPr>
          <p:nvPr>
            <p:ph type="ftr" sz="quarter" idx="11"/>
          </p:nvPr>
        </p:nvSpPr>
        <p:spPr>
          <a:ln/>
        </p:spPr>
        <p:txBody>
          <a:bodyPr/>
          <a:lstStyle>
            <a:lvl1pPr>
              <a:defRPr/>
            </a:lvl1pPr>
          </a:lstStyle>
          <a:p>
            <a:pPr>
              <a:defRPr/>
            </a:pPr>
            <a:endParaRPr lang="fi-FI"/>
          </a:p>
        </p:txBody>
      </p:sp>
      <p:sp>
        <p:nvSpPr>
          <p:cNvPr id="4" name="Rectangle 6"/>
          <p:cNvSpPr>
            <a:spLocks noGrp="1" noChangeArrowheads="1"/>
          </p:cNvSpPr>
          <p:nvPr>
            <p:ph type="sldNum" sz="quarter" idx="12"/>
          </p:nvPr>
        </p:nvSpPr>
        <p:spPr>
          <a:ln/>
        </p:spPr>
        <p:txBody>
          <a:bodyPr/>
          <a:lstStyle>
            <a:lvl1pPr>
              <a:defRPr/>
            </a:lvl1pPr>
          </a:lstStyle>
          <a:p>
            <a:fld id="{C2761E95-9D35-47ED-A822-A529B95B75E1}" type="slidenum">
              <a:rPr lang="en-GB" altLang="fi-FI"/>
              <a:pPr/>
              <a:t>‹#›</a:t>
            </a:fld>
            <a:endParaRPr lang="en-GB" altLang="fi-FI"/>
          </a:p>
        </p:txBody>
      </p:sp>
    </p:spTree>
    <p:extLst>
      <p:ext uri="{BB962C8B-B14F-4D97-AF65-F5344CB8AC3E}">
        <p14:creationId xmlns:p14="http://schemas.microsoft.com/office/powerpoint/2010/main" val="993921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FI"/>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FI"/>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fld id="{EEEA16A4-7DAA-4B4E-A704-497664280619}" type="slidenum">
              <a:rPr lang="en-GB" altLang="fi-FI"/>
              <a:pPr/>
              <a:t>‹#›</a:t>
            </a:fld>
            <a:endParaRPr lang="en-GB" altLang="fi-FI"/>
          </a:p>
        </p:txBody>
      </p:sp>
    </p:spTree>
    <p:extLst>
      <p:ext uri="{BB962C8B-B14F-4D97-AF65-F5344CB8AC3E}">
        <p14:creationId xmlns:p14="http://schemas.microsoft.com/office/powerpoint/2010/main" val="257638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FI"/>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FI"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fi-FI"/>
          </a:p>
        </p:txBody>
      </p:sp>
      <p:sp>
        <p:nvSpPr>
          <p:cNvPr id="6" name="Rectangle 5"/>
          <p:cNvSpPr>
            <a:spLocks noGrp="1" noChangeArrowheads="1"/>
          </p:cNvSpPr>
          <p:nvPr>
            <p:ph type="ftr" sz="quarter" idx="11"/>
          </p:nvPr>
        </p:nvSpPr>
        <p:spPr>
          <a:ln/>
        </p:spPr>
        <p:txBody>
          <a:bodyPr/>
          <a:lstStyle>
            <a:lvl1pPr>
              <a:defRPr/>
            </a:lvl1pPr>
          </a:lstStyle>
          <a:p>
            <a:pPr>
              <a:defRPr/>
            </a:pPr>
            <a:endParaRPr lang="fi-FI"/>
          </a:p>
        </p:txBody>
      </p:sp>
      <p:sp>
        <p:nvSpPr>
          <p:cNvPr id="7" name="Rectangle 6"/>
          <p:cNvSpPr>
            <a:spLocks noGrp="1" noChangeArrowheads="1"/>
          </p:cNvSpPr>
          <p:nvPr>
            <p:ph type="sldNum" sz="quarter" idx="12"/>
          </p:nvPr>
        </p:nvSpPr>
        <p:spPr>
          <a:ln/>
        </p:spPr>
        <p:txBody>
          <a:bodyPr/>
          <a:lstStyle>
            <a:lvl1pPr>
              <a:defRPr/>
            </a:lvl1pPr>
          </a:lstStyle>
          <a:p>
            <a:fld id="{2B8FCBAD-7BAF-43F5-9D09-BA21428CC72F}" type="slidenum">
              <a:rPr lang="en-GB" altLang="fi-FI"/>
              <a:pPr/>
              <a:t>‹#›</a:t>
            </a:fld>
            <a:endParaRPr lang="en-GB" altLang="fi-FI"/>
          </a:p>
        </p:txBody>
      </p:sp>
    </p:spTree>
    <p:extLst>
      <p:ext uri="{BB962C8B-B14F-4D97-AF65-F5344CB8AC3E}">
        <p14:creationId xmlns:p14="http://schemas.microsoft.com/office/powerpoint/2010/main" val="2128010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sv-SE"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sv-SE" smtClean="0"/>
              <a:t>Click to edit Master text styles</a:t>
            </a:r>
          </a:p>
          <a:p>
            <a:pPr lvl="1"/>
            <a:r>
              <a:rPr lang="en-GB" altLang="sv-SE" smtClean="0"/>
              <a:t>Second level</a:t>
            </a:r>
          </a:p>
          <a:p>
            <a:pPr lvl="2"/>
            <a:r>
              <a:rPr lang="en-GB" altLang="sv-SE" smtClean="0"/>
              <a:t>Third level</a:t>
            </a:r>
          </a:p>
          <a:p>
            <a:pPr lvl="3"/>
            <a:r>
              <a:rPr lang="en-GB" altLang="sv-SE" smtClean="0"/>
              <a:t>Fourth level</a:t>
            </a:r>
          </a:p>
          <a:p>
            <a:pPr lvl="4"/>
            <a:r>
              <a:rPr lang="en-GB" altLang="sv-SE"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fi-FI"/>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fi-FI"/>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89F28AF-5829-45A1-8A9A-C5DE8F272C86}" type="slidenum">
              <a:rPr lang="en-GB" altLang="fi-FI"/>
              <a:pPr/>
              <a:t>‹#›</a:t>
            </a:fld>
            <a:endParaRPr lang="en-GB" altLang="fi-F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hbl.fi/nyheter/2015-03-30/743256/dags-att-skapa-regler-autonoma-vapensyste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www.helsinki.fi/forvaltning/fakulteterna/index.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Bildobjekt 1">
            <a:hlinkClick r:id="rId2"/>
          </p:cNvPr>
          <p:cNvPicPr>
            <a:picLocks noChangeAspect="1"/>
          </p:cNvPicPr>
          <p:nvPr/>
        </p:nvPicPr>
        <p:blipFill>
          <a:blip r:embed="rId3"/>
          <a:stretch>
            <a:fillRect/>
          </a:stretch>
        </p:blipFill>
        <p:spPr>
          <a:xfrm>
            <a:off x="3192692" y="214848"/>
            <a:ext cx="2747460" cy="6454512"/>
          </a:xfrm>
          <a:prstGeom prst="rect">
            <a:avLst/>
          </a:prstGeom>
        </p:spPr>
      </p:pic>
    </p:spTree>
    <p:extLst>
      <p:ext uri="{BB962C8B-B14F-4D97-AF65-F5344CB8AC3E}">
        <p14:creationId xmlns:p14="http://schemas.microsoft.com/office/powerpoint/2010/main" val="975807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2994" name="Rectangle 2"/>
          <p:cNvSpPr>
            <a:spLocks noGrp="1" noChangeArrowheads="1"/>
          </p:cNvSpPr>
          <p:nvPr>
            <p:ph type="subTitle" sz="half" idx="1"/>
          </p:nvPr>
        </p:nvSpPr>
        <p:spPr>
          <a:xfrm>
            <a:off x="609600" y="914400"/>
            <a:ext cx="6705600" cy="1219200"/>
          </a:xfrm>
        </p:spPr>
        <p:txBody>
          <a:bodyPr/>
          <a:lstStyle/>
          <a:p>
            <a:pPr algn="l" eaLnBrk="1" hangingPunct="1"/>
            <a:r>
              <a:rPr lang="sv-FI" altLang="sv-SE" smtClean="0">
                <a:solidFill>
                  <a:srgbClr val="3333CC"/>
                </a:solidFill>
                <a:latin typeface="Arial" panose="020B0604020202020204" pitchFamily="34" charset="0"/>
              </a:rPr>
              <a:t>Humanistiska vetenskaper</a:t>
            </a:r>
          </a:p>
        </p:txBody>
      </p:sp>
      <p:sp>
        <p:nvSpPr>
          <p:cNvPr id="212995" name="Text Box 3"/>
          <p:cNvSpPr txBox="1">
            <a:spLocks noChangeArrowheads="1"/>
          </p:cNvSpPr>
          <p:nvPr/>
        </p:nvSpPr>
        <p:spPr bwMode="auto">
          <a:xfrm>
            <a:off x="609600" y="2133600"/>
            <a:ext cx="76200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a:solidFill>
                  <a:srgbClr val="0000CC"/>
                </a:solidFill>
                <a:latin typeface="Arial" panose="020B0604020202020204" pitchFamily="34" charset="0"/>
              </a:rPr>
              <a:t>historia</a:t>
            </a:r>
          </a:p>
          <a:p>
            <a:pPr>
              <a:spcBef>
                <a:spcPct val="50000"/>
              </a:spcBef>
            </a:pPr>
            <a:r>
              <a:rPr lang="sv-FI" altLang="sv-SE" sz="2800">
                <a:solidFill>
                  <a:srgbClr val="0000CC"/>
                </a:solidFill>
                <a:latin typeface="Arial" panose="020B0604020202020204" pitchFamily="34" charset="0"/>
              </a:rPr>
              <a:t>lingvistik</a:t>
            </a:r>
          </a:p>
          <a:p>
            <a:pPr>
              <a:spcBef>
                <a:spcPct val="50000"/>
              </a:spcBef>
            </a:pPr>
            <a:r>
              <a:rPr lang="sv-FI" altLang="sv-SE" sz="2800">
                <a:solidFill>
                  <a:srgbClr val="0000CC"/>
                </a:solidFill>
                <a:latin typeface="Arial" panose="020B0604020202020204" pitchFamily="34" charset="0"/>
              </a:rPr>
              <a:t>filologi</a:t>
            </a:r>
          </a:p>
          <a:p>
            <a:pPr>
              <a:spcBef>
                <a:spcPct val="50000"/>
              </a:spcBef>
            </a:pPr>
            <a:r>
              <a:rPr lang="sv-FI" altLang="sv-SE" sz="2800">
                <a:solidFill>
                  <a:srgbClr val="0000CC"/>
                </a:solidFill>
                <a:latin typeface="Arial" panose="020B0604020202020204" pitchFamily="34" charset="0"/>
              </a:rPr>
              <a:t>litteraturvetenskap</a:t>
            </a:r>
          </a:p>
          <a:p>
            <a:pPr>
              <a:spcBef>
                <a:spcPct val="50000"/>
              </a:spcBef>
            </a:pPr>
            <a:r>
              <a:rPr lang="sv-FI" altLang="sv-SE" sz="2800">
                <a:solidFill>
                  <a:srgbClr val="0000CC"/>
                </a:solidFill>
                <a:latin typeface="Arial" panose="020B0604020202020204" pitchFamily="34" charset="0"/>
              </a:rPr>
              <a:t>kulturantropologi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299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299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1299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12995">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12995">
                                            <p:txEl>
                                              <p:pRg st="3" end="3"/>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1299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4" grpId="0" build="p" autoUpdateAnimBg="0"/>
      <p:bldP spid="21299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Text Box 2"/>
          <p:cNvSpPr txBox="1">
            <a:spLocks noChangeArrowheads="1"/>
          </p:cNvSpPr>
          <p:nvPr/>
        </p:nvSpPr>
        <p:spPr bwMode="auto">
          <a:xfrm>
            <a:off x="539750" y="1341438"/>
            <a:ext cx="8153400" cy="2773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3200">
                <a:solidFill>
                  <a:srgbClr val="000066"/>
                </a:solidFill>
                <a:latin typeface="Arial" panose="020B0604020202020204" pitchFamily="34" charset="0"/>
              </a:rPr>
              <a:t>Klassificeringen av vetenskaper bygger åtminstone delvis på skillnader i metodik.</a:t>
            </a:r>
          </a:p>
          <a:p>
            <a:pPr>
              <a:spcBef>
                <a:spcPct val="50000"/>
              </a:spcBef>
            </a:pPr>
            <a:r>
              <a:rPr lang="sv-FI" altLang="sv-SE" sz="3200">
                <a:solidFill>
                  <a:srgbClr val="000066"/>
                </a:solidFill>
                <a:latin typeface="Arial" panose="020B0604020202020204" pitchFamily="34" charset="0"/>
              </a:rPr>
              <a:t>Klassificeringen av vetenskaper kan även baseras på forskningsområden och förklaringsnivåer.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7090">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709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0"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9138" name="Text Box 2"/>
          <p:cNvSpPr txBox="1">
            <a:spLocks noChangeArrowheads="1"/>
          </p:cNvSpPr>
          <p:nvPr/>
        </p:nvSpPr>
        <p:spPr bwMode="auto">
          <a:xfrm>
            <a:off x="838200" y="1676400"/>
            <a:ext cx="7696200" cy="399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3200">
                <a:solidFill>
                  <a:srgbClr val="000066"/>
                </a:solidFill>
                <a:latin typeface="Arial" panose="020B0604020202020204" pitchFamily="34" charset="0"/>
              </a:rPr>
              <a:t>Enligt reduktionismen kan komplexa begrepp reduceras till enklare begrepp (mera grundläggande begrepp), ytliga teorier reduceras till djupare teorier och vetenskaper som studerar högre beskrivningsnivåer reduceras till vetenskaper som studerar lägre beskrivningsnivåer.</a:t>
            </a:r>
          </a:p>
        </p:txBody>
      </p:sp>
      <p:sp>
        <p:nvSpPr>
          <p:cNvPr id="219139" name="Rectangle 3"/>
          <p:cNvSpPr>
            <a:spLocks noGrp="1" noChangeArrowheads="1"/>
          </p:cNvSpPr>
          <p:nvPr>
            <p:ph type="subTitle" sz="half" idx="1"/>
          </p:nvPr>
        </p:nvSpPr>
        <p:spPr>
          <a:xfrm>
            <a:off x="838200" y="304800"/>
            <a:ext cx="6705600" cy="1219200"/>
          </a:xfrm>
        </p:spPr>
        <p:txBody>
          <a:bodyPr/>
          <a:lstStyle/>
          <a:p>
            <a:pPr algn="l" eaLnBrk="1" hangingPunct="1"/>
            <a:r>
              <a:rPr lang="sv-FI" altLang="sv-SE" smtClean="0">
                <a:solidFill>
                  <a:srgbClr val="3333CC"/>
                </a:solidFill>
                <a:latin typeface="Arial" panose="020B0604020202020204" pitchFamily="34" charset="0"/>
              </a:rPr>
              <a:t>Reduktionism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191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19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38" grpId="0" autoUpdateAnimBg="0"/>
      <p:bldP spid="2191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p:cNvSpPr txBox="1">
            <a:spLocks noChangeArrowheads="1"/>
          </p:cNvSpPr>
          <p:nvPr/>
        </p:nvSpPr>
        <p:spPr bwMode="auto">
          <a:xfrm>
            <a:off x="900113" y="4292600"/>
            <a:ext cx="78787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sv-FI" altLang="sv-SE"/>
              <a:t>beskrivningsnivå 1: molekylernas hastighet och rörelseenergi</a:t>
            </a:r>
          </a:p>
          <a:p>
            <a:r>
              <a:rPr lang="sv-FI" altLang="sv-SE"/>
              <a:t>beskrivningsnivå 2: temperatur och tryck</a:t>
            </a:r>
          </a:p>
        </p:txBody>
      </p:sp>
      <p:pic>
        <p:nvPicPr>
          <p:cNvPr id="4372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68538" y="981075"/>
            <a:ext cx="4237037"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3725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1186" name="Text Box 2"/>
          <p:cNvSpPr txBox="1">
            <a:spLocks noChangeArrowheads="1"/>
          </p:cNvSpPr>
          <p:nvPr/>
        </p:nvSpPr>
        <p:spPr bwMode="auto">
          <a:xfrm>
            <a:off x="838200" y="1676400"/>
            <a:ext cx="7696200" cy="2043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3200">
                <a:solidFill>
                  <a:srgbClr val="000066"/>
                </a:solidFill>
                <a:latin typeface="Arial" panose="020B0604020202020204" pitchFamily="34" charset="0"/>
              </a:rPr>
              <a:t>kemi &gt;&gt; fysik</a:t>
            </a:r>
          </a:p>
          <a:p>
            <a:pPr>
              <a:spcBef>
                <a:spcPct val="50000"/>
              </a:spcBef>
            </a:pPr>
            <a:r>
              <a:rPr lang="sv-FI" altLang="sv-SE" sz="3200">
                <a:solidFill>
                  <a:srgbClr val="000066"/>
                </a:solidFill>
                <a:latin typeface="Arial" panose="020B0604020202020204" pitchFamily="34" charset="0"/>
              </a:rPr>
              <a:t>biologi &gt;&gt; kemi</a:t>
            </a:r>
          </a:p>
          <a:p>
            <a:pPr>
              <a:spcBef>
                <a:spcPct val="50000"/>
              </a:spcBef>
            </a:pPr>
            <a:r>
              <a:rPr lang="sv-FI" altLang="sv-SE" sz="3200">
                <a:solidFill>
                  <a:srgbClr val="000066"/>
                </a:solidFill>
                <a:latin typeface="Arial" panose="020B0604020202020204" pitchFamily="34" charset="0"/>
              </a:rPr>
              <a:t>psykologi och sociologi &gt;&gt; biologi</a:t>
            </a:r>
          </a:p>
        </p:txBody>
      </p:sp>
      <p:sp>
        <p:nvSpPr>
          <p:cNvPr id="221187" name="Rectangle 3"/>
          <p:cNvSpPr>
            <a:spLocks noGrp="1" noChangeArrowheads="1"/>
          </p:cNvSpPr>
          <p:nvPr>
            <p:ph type="subTitle" sz="half" idx="1"/>
          </p:nvPr>
        </p:nvSpPr>
        <p:spPr>
          <a:xfrm>
            <a:off x="838200" y="304800"/>
            <a:ext cx="6705600" cy="1219200"/>
          </a:xfrm>
        </p:spPr>
        <p:txBody>
          <a:bodyPr/>
          <a:lstStyle/>
          <a:p>
            <a:pPr algn="l" eaLnBrk="1" hangingPunct="1"/>
            <a:r>
              <a:rPr lang="sv-FI" altLang="sv-SE" smtClean="0">
                <a:solidFill>
                  <a:srgbClr val="3333CC"/>
                </a:solidFill>
                <a:latin typeface="Arial" panose="020B0604020202020204" pitchFamily="34" charset="0"/>
              </a:rPr>
              <a:t>Exempel på reduktionism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2118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1186">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1186">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2118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build="p" autoUpdateAnimBg="0"/>
      <p:bldP spid="221187"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sv-FI" altLang="sv-SE" sz="4000" b="1">
                <a:solidFill>
                  <a:schemeClr val="accent2"/>
                </a:solidFill>
                <a:latin typeface="Arial" panose="020B0604020202020204" pitchFamily="34" charset="0"/>
              </a:rPr>
              <a:t>Klassificering av vetenskaper</a:t>
            </a:r>
            <a:endParaRPr lang="sv-FI" altLang="sv-SE" sz="4000">
              <a:solidFill>
                <a:schemeClr val="accent2"/>
              </a:solidFill>
              <a:latin typeface="Arial" panose="020B0604020202020204" pitchFamily="34" charset="0"/>
            </a:endParaRPr>
          </a:p>
        </p:txBody>
      </p:sp>
      <p:pic>
        <p:nvPicPr>
          <p:cNvPr id="3041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650" y="1773238"/>
            <a:ext cx="3240088" cy="470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Bildobjekt 2">
            <a:hlinkClick r:id="rId4"/>
          </p:cNvPr>
          <p:cNvPicPr>
            <a:picLocks noChangeAspect="1"/>
          </p:cNvPicPr>
          <p:nvPr/>
        </p:nvPicPr>
        <p:blipFill>
          <a:blip r:embed="rId5"/>
          <a:stretch>
            <a:fillRect/>
          </a:stretch>
        </p:blipFill>
        <p:spPr>
          <a:xfrm>
            <a:off x="4283968" y="1916832"/>
            <a:ext cx="4641653" cy="456493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0413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8658" name="Rectangle 2"/>
          <p:cNvSpPr>
            <a:spLocks noGrp="1" noChangeArrowheads="1"/>
          </p:cNvSpPr>
          <p:nvPr>
            <p:ph type="subTitle" sz="half" idx="1"/>
          </p:nvPr>
        </p:nvSpPr>
        <p:spPr>
          <a:xfrm>
            <a:off x="609600" y="914400"/>
            <a:ext cx="6781800" cy="1219200"/>
          </a:xfrm>
        </p:spPr>
        <p:txBody>
          <a:bodyPr/>
          <a:lstStyle/>
          <a:p>
            <a:pPr algn="l" eaLnBrk="1" hangingPunct="1"/>
            <a:r>
              <a:rPr lang="sv-FI" altLang="sv-SE" b="1" smtClean="0">
                <a:solidFill>
                  <a:schemeClr val="accent1"/>
                </a:solidFill>
                <a:latin typeface="Arial" panose="020B0604020202020204" pitchFamily="34" charset="0"/>
              </a:rPr>
              <a:t>Aprioriska vetenskaper</a:t>
            </a:r>
          </a:p>
          <a:p>
            <a:pPr algn="l" eaLnBrk="1" hangingPunct="1"/>
            <a:r>
              <a:rPr lang="sv-FI" altLang="sv-SE" i="1" smtClean="0">
                <a:solidFill>
                  <a:schemeClr val="accent1"/>
                </a:solidFill>
                <a:latin typeface="Arial" panose="020B0604020202020204" pitchFamily="34" charset="0"/>
              </a:rPr>
              <a:t>formella vetenskaper</a:t>
            </a:r>
          </a:p>
        </p:txBody>
      </p:sp>
      <p:sp>
        <p:nvSpPr>
          <p:cNvPr id="198659" name="Text Box 3"/>
          <p:cNvSpPr txBox="1">
            <a:spLocks noChangeArrowheads="1"/>
          </p:cNvSpPr>
          <p:nvPr/>
        </p:nvSpPr>
        <p:spPr bwMode="auto">
          <a:xfrm>
            <a:off x="609600" y="2590800"/>
            <a:ext cx="83820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a:solidFill>
                  <a:schemeClr val="accent1"/>
                </a:solidFill>
                <a:latin typeface="Arial" panose="020B0604020202020204" pitchFamily="34" charset="0"/>
              </a:rPr>
              <a:t>matematik</a:t>
            </a:r>
          </a:p>
          <a:p>
            <a:pPr>
              <a:spcBef>
                <a:spcPct val="50000"/>
              </a:spcBef>
            </a:pPr>
            <a:r>
              <a:rPr lang="sv-FI" altLang="sv-SE" sz="2800">
                <a:solidFill>
                  <a:schemeClr val="accent1"/>
                </a:solidFill>
                <a:latin typeface="Arial" panose="020B0604020202020204" pitchFamily="34" charset="0"/>
              </a:rPr>
              <a:t>logik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8658">
                                            <p:txEl>
                                              <p:pRg st="0" end="0"/>
                                            </p:txEl>
                                          </p:spTgt>
                                        </p:tgtEl>
                                        <p:attrNameLst>
                                          <p:attrName>style.visibility</p:attrName>
                                        </p:attrNameLst>
                                      </p:cBhvr>
                                      <p:to>
                                        <p:strVal val="visible"/>
                                      </p:to>
                                    </p:set>
                                    <p:anim calcmode="lin" valueType="num">
                                      <p:cBhvr additive="base">
                                        <p:cTn id="7" dur="500" fill="hold"/>
                                        <p:tgtEl>
                                          <p:spTgt spid="198658">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8658">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8658">
                                            <p:txEl>
                                              <p:pRg st="1" end="1"/>
                                            </p:txEl>
                                          </p:spTgt>
                                        </p:tgtEl>
                                        <p:attrNameLst>
                                          <p:attrName>style.visibility</p:attrName>
                                        </p:attrNameLst>
                                      </p:cBhvr>
                                      <p:to>
                                        <p:strVal val="visible"/>
                                      </p:to>
                                    </p:set>
                                    <p:anim calcmode="lin" valueType="num">
                                      <p:cBhvr additive="base">
                                        <p:cTn id="13" dur="500" fill="hold"/>
                                        <p:tgtEl>
                                          <p:spTgt spid="198658">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865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8659">
                                            <p:txEl>
                                              <p:pRg st="0" end="0"/>
                                            </p:txEl>
                                          </p:spTgt>
                                        </p:tgtEl>
                                        <p:attrNameLst>
                                          <p:attrName>style.visibility</p:attrName>
                                        </p:attrNameLst>
                                      </p:cBhvr>
                                      <p:to>
                                        <p:strVal val="visible"/>
                                      </p:to>
                                    </p:set>
                                    <p:anim calcmode="lin" valueType="num">
                                      <p:cBhvr additive="base">
                                        <p:cTn id="19" dur="500" fill="hold"/>
                                        <p:tgtEl>
                                          <p:spTgt spid="198659">
                                            <p:txEl>
                                              <p:pRg st="0" end="0"/>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86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8659">
                                            <p:txEl>
                                              <p:pRg st="1" end="1"/>
                                            </p:txEl>
                                          </p:spTgt>
                                        </p:tgtEl>
                                        <p:attrNameLst>
                                          <p:attrName>style.visibility</p:attrName>
                                        </p:attrNameLst>
                                      </p:cBhvr>
                                      <p:to>
                                        <p:strVal val="visible"/>
                                      </p:to>
                                    </p:set>
                                    <p:anim calcmode="lin" valueType="num">
                                      <p:cBhvr additive="base">
                                        <p:cTn id="25" dur="500" fill="hold"/>
                                        <p:tgtEl>
                                          <p:spTgt spid="198659">
                                            <p:txEl>
                                              <p:pRg st="1" end="1"/>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8659">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build="p" autoUpdateAnimBg="0"/>
      <p:bldP spid="19865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0706" name="Rectangle 2"/>
          <p:cNvSpPr>
            <a:spLocks noGrp="1" noChangeArrowheads="1"/>
          </p:cNvSpPr>
          <p:nvPr>
            <p:ph type="subTitle" sz="half" idx="1"/>
          </p:nvPr>
        </p:nvSpPr>
        <p:spPr>
          <a:xfrm>
            <a:off x="609600" y="914400"/>
            <a:ext cx="6705600" cy="1219200"/>
          </a:xfrm>
        </p:spPr>
        <p:txBody>
          <a:bodyPr/>
          <a:lstStyle/>
          <a:p>
            <a:pPr algn="l" eaLnBrk="1" hangingPunct="1"/>
            <a:r>
              <a:rPr lang="sv-FI" altLang="sv-SE" b="1" smtClean="0">
                <a:solidFill>
                  <a:srgbClr val="0000CC"/>
                </a:solidFill>
                <a:latin typeface="Arial" panose="020B0604020202020204" pitchFamily="34" charset="0"/>
              </a:rPr>
              <a:t>Empiriska vetenskaper</a:t>
            </a:r>
            <a:endParaRPr lang="sv-FI" altLang="sv-SE" smtClean="0">
              <a:solidFill>
                <a:srgbClr val="0000CC"/>
              </a:solidFill>
              <a:latin typeface="Arial" panose="020B0604020202020204" pitchFamily="34" charset="0"/>
            </a:endParaRPr>
          </a:p>
        </p:txBody>
      </p:sp>
      <p:sp>
        <p:nvSpPr>
          <p:cNvPr id="200707" name="Text Box 3"/>
          <p:cNvSpPr txBox="1">
            <a:spLocks noChangeArrowheads="1"/>
          </p:cNvSpPr>
          <p:nvPr/>
        </p:nvSpPr>
        <p:spPr bwMode="auto">
          <a:xfrm>
            <a:off x="609600" y="2819400"/>
            <a:ext cx="4648200" cy="244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b="1">
                <a:solidFill>
                  <a:srgbClr val="000066"/>
                </a:solidFill>
                <a:latin typeface="Arial" panose="020B0604020202020204" pitchFamily="34" charset="0"/>
              </a:rPr>
              <a:t>naturvetenskaper</a:t>
            </a:r>
          </a:p>
          <a:p>
            <a:pPr>
              <a:spcBef>
                <a:spcPct val="50000"/>
              </a:spcBef>
            </a:pPr>
            <a:r>
              <a:rPr lang="sv-FI" altLang="sv-SE" sz="2800">
                <a:solidFill>
                  <a:srgbClr val="3333CC"/>
                </a:solidFill>
                <a:latin typeface="Arial" panose="020B0604020202020204" pitchFamily="34" charset="0"/>
              </a:rPr>
              <a:t>beteendevetenskaper</a:t>
            </a:r>
          </a:p>
          <a:p>
            <a:pPr>
              <a:spcBef>
                <a:spcPct val="50000"/>
              </a:spcBef>
            </a:pPr>
            <a:r>
              <a:rPr lang="sv-FI" altLang="sv-SE" sz="2800">
                <a:solidFill>
                  <a:srgbClr val="3333CC"/>
                </a:solidFill>
                <a:latin typeface="Arial" panose="020B0604020202020204" pitchFamily="34" charset="0"/>
              </a:rPr>
              <a:t>samhällsvetenskaper</a:t>
            </a:r>
          </a:p>
          <a:p>
            <a:pPr>
              <a:spcBef>
                <a:spcPct val="50000"/>
              </a:spcBef>
            </a:pPr>
            <a:r>
              <a:rPr lang="sv-FI" altLang="sv-SE" sz="2800">
                <a:solidFill>
                  <a:srgbClr val="3333CC"/>
                </a:solidFill>
                <a:latin typeface="Arial" panose="020B0604020202020204" pitchFamily="34" charset="0"/>
              </a:rPr>
              <a:t>humanistiska vetenskaper</a:t>
            </a:r>
          </a:p>
        </p:txBody>
      </p:sp>
      <p:sp>
        <p:nvSpPr>
          <p:cNvPr id="200708" name="Text Box 4"/>
          <p:cNvSpPr txBox="1">
            <a:spLocks noChangeArrowheads="1"/>
          </p:cNvSpPr>
          <p:nvPr/>
        </p:nvSpPr>
        <p:spPr bwMode="auto">
          <a:xfrm>
            <a:off x="5410200" y="3810000"/>
            <a:ext cx="3505200" cy="1068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endParaRPr lang="sv-SE" altLang="sv-SE" sz="1800" b="1">
              <a:solidFill>
                <a:schemeClr val="accent2"/>
              </a:solidFill>
              <a:latin typeface="Verdana" panose="020B0604030504040204" pitchFamily="34" charset="0"/>
              <a:sym typeface="Symbol" panose="05050102010706020507" pitchFamily="18" charset="2"/>
            </a:endParaRPr>
          </a:p>
          <a:p>
            <a:r>
              <a:rPr lang="sv-SE" altLang="sv-SE" sz="2800" b="1">
                <a:solidFill>
                  <a:srgbClr val="3333CC"/>
                </a:solidFill>
                <a:latin typeface="Arial" panose="020B0604020202020204" pitchFamily="34" charset="0"/>
              </a:rPr>
              <a:t>humanvetenskaper</a:t>
            </a:r>
          </a:p>
          <a:p>
            <a:endParaRPr lang="en-GB" altLang="sv-SE" sz="1800" b="1">
              <a:solidFill>
                <a:schemeClr val="accent2"/>
              </a:solidFill>
              <a:latin typeface="Verdana" panose="020B0604030504040204" pitchFamily="34" charset="0"/>
              <a:sym typeface="Symbol" panose="05050102010706020507" pitchFamily="18" charset="2"/>
            </a:endParaRPr>
          </a:p>
        </p:txBody>
      </p:sp>
      <p:sp>
        <p:nvSpPr>
          <p:cNvPr id="200709" name="AutoShape 5"/>
          <p:cNvSpPr>
            <a:spLocks/>
          </p:cNvSpPr>
          <p:nvPr/>
        </p:nvSpPr>
        <p:spPr bwMode="auto">
          <a:xfrm>
            <a:off x="4953000" y="3581400"/>
            <a:ext cx="304800" cy="1676400"/>
          </a:xfrm>
          <a:prstGeom prst="rightBrace">
            <a:avLst>
              <a:gd name="adj1" fmla="val 45833"/>
              <a:gd name="adj2" fmla="val 50000"/>
            </a:avLst>
          </a:prstGeom>
          <a:noFill/>
          <a:ln w="38100">
            <a:solidFill>
              <a:srgbClr val="0033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endParaRPr lang="sv-FI" alt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0706">
                                            <p:txEl>
                                              <p:pRg st="0" end="0"/>
                                            </p:txEl>
                                          </p:spTgt>
                                        </p:tgtEl>
                                        <p:attrNameLst>
                                          <p:attrName>style.visibility</p:attrName>
                                        </p:attrNameLst>
                                      </p:cBhvr>
                                      <p:to>
                                        <p:strVal val="visible"/>
                                      </p:to>
                                    </p:set>
                                    <p:anim calcmode="lin" valueType="num">
                                      <p:cBhvr additive="base">
                                        <p:cTn id="7" dur="500" fill="hold"/>
                                        <p:tgtEl>
                                          <p:spTgt spid="200706">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070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0707">
                                            <p:txEl>
                                              <p:pRg st="0" end="0"/>
                                            </p:txEl>
                                          </p:spTgt>
                                        </p:tgtEl>
                                        <p:attrNameLst>
                                          <p:attrName>style.visibility</p:attrName>
                                        </p:attrNameLst>
                                      </p:cBhvr>
                                      <p:to>
                                        <p:strVal val="visible"/>
                                      </p:to>
                                    </p:set>
                                    <p:anim calcmode="lin" valueType="num">
                                      <p:cBhvr additive="base">
                                        <p:cTn id="13" dur="500" fill="hold"/>
                                        <p:tgtEl>
                                          <p:spTgt spid="200707">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007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0707">
                                            <p:txEl>
                                              <p:pRg st="1" end="1"/>
                                            </p:txEl>
                                          </p:spTgt>
                                        </p:tgtEl>
                                        <p:attrNameLst>
                                          <p:attrName>style.visibility</p:attrName>
                                        </p:attrNameLst>
                                      </p:cBhvr>
                                      <p:to>
                                        <p:strVal val="visible"/>
                                      </p:to>
                                    </p:set>
                                    <p:anim calcmode="lin" valueType="num">
                                      <p:cBhvr additive="base">
                                        <p:cTn id="19" dur="500" fill="hold"/>
                                        <p:tgtEl>
                                          <p:spTgt spid="200707">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007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00707">
                                            <p:txEl>
                                              <p:pRg st="2" end="2"/>
                                            </p:txEl>
                                          </p:spTgt>
                                        </p:tgtEl>
                                        <p:attrNameLst>
                                          <p:attrName>style.visibility</p:attrName>
                                        </p:attrNameLst>
                                      </p:cBhvr>
                                      <p:to>
                                        <p:strVal val="visible"/>
                                      </p:to>
                                    </p:set>
                                    <p:anim calcmode="lin" valueType="num">
                                      <p:cBhvr additive="base">
                                        <p:cTn id="25" dur="500" fill="hold"/>
                                        <p:tgtEl>
                                          <p:spTgt spid="200707">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2007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00707">
                                            <p:txEl>
                                              <p:pRg st="3" end="3"/>
                                            </p:txEl>
                                          </p:spTgt>
                                        </p:tgtEl>
                                        <p:attrNameLst>
                                          <p:attrName>style.visibility</p:attrName>
                                        </p:attrNameLst>
                                      </p:cBhvr>
                                      <p:to>
                                        <p:strVal val="visible"/>
                                      </p:to>
                                    </p:set>
                                    <p:anim calcmode="lin" valueType="num">
                                      <p:cBhvr additive="base">
                                        <p:cTn id="31" dur="500" fill="hold"/>
                                        <p:tgtEl>
                                          <p:spTgt spid="200707">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2007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200709"/>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grpId="0" nodeType="clickEffect">
                                  <p:stCondLst>
                                    <p:cond delay="0"/>
                                  </p:stCondLst>
                                  <p:childTnLst>
                                    <p:set>
                                      <p:cBhvr>
                                        <p:cTn id="40" dur="1" fill="hold">
                                          <p:stCondLst>
                                            <p:cond delay="0"/>
                                          </p:stCondLst>
                                        </p:cTn>
                                        <p:tgtEl>
                                          <p:spTgt spid="200708"/>
                                        </p:tgtEl>
                                        <p:attrNameLst>
                                          <p:attrName>style.visibility</p:attrName>
                                        </p:attrNameLst>
                                      </p:cBhvr>
                                      <p:to>
                                        <p:strVal val="visible"/>
                                      </p:to>
                                    </p:set>
                                    <p:anim calcmode="lin" valueType="num">
                                      <p:cBhvr additive="base">
                                        <p:cTn id="41" dur="500" fill="hold"/>
                                        <p:tgtEl>
                                          <p:spTgt spid="200708"/>
                                        </p:tgtEl>
                                        <p:attrNameLst>
                                          <p:attrName>ppt_x</p:attrName>
                                        </p:attrNameLst>
                                      </p:cBhvr>
                                      <p:tavLst>
                                        <p:tav tm="0">
                                          <p:val>
                                            <p:strVal val="1+#ppt_w/2"/>
                                          </p:val>
                                        </p:tav>
                                        <p:tav tm="100000">
                                          <p:val>
                                            <p:strVal val="#ppt_x"/>
                                          </p:val>
                                        </p:tav>
                                      </p:tavLst>
                                    </p:anim>
                                    <p:anim calcmode="lin" valueType="num">
                                      <p:cBhvr additive="base">
                                        <p:cTn id="42" dur="500" fill="hold"/>
                                        <p:tgtEl>
                                          <p:spTgt spid="20070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whoosh.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build="p" autoUpdateAnimBg="0"/>
      <p:bldP spid="200707" grpId="0" build="p" autoUpdateAnimBg="0"/>
      <p:bldP spid="200708" grpId="0" autoUpdateAnimBg="0"/>
      <p:bldP spid="200709"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62" name="Rectangle 2"/>
          <p:cNvSpPr>
            <a:spLocks noGrp="1" noChangeArrowheads="1"/>
          </p:cNvSpPr>
          <p:nvPr>
            <p:ph type="subTitle" sz="half" idx="1"/>
          </p:nvPr>
        </p:nvSpPr>
        <p:spPr>
          <a:xfrm>
            <a:off x="609600" y="914400"/>
            <a:ext cx="6705600" cy="685800"/>
          </a:xfrm>
        </p:spPr>
        <p:txBody>
          <a:bodyPr/>
          <a:lstStyle/>
          <a:p>
            <a:pPr algn="l" eaLnBrk="1" hangingPunct="1"/>
            <a:r>
              <a:rPr lang="sv-FI" altLang="sv-SE" smtClean="0">
                <a:solidFill>
                  <a:srgbClr val="3333CC"/>
                </a:solidFill>
                <a:latin typeface="Arial" panose="020B0604020202020204" pitchFamily="34" charset="0"/>
              </a:rPr>
              <a:t>Insamling av data</a:t>
            </a:r>
          </a:p>
        </p:txBody>
      </p:sp>
      <p:sp>
        <p:nvSpPr>
          <p:cNvPr id="194563" name="Text Box 3"/>
          <p:cNvSpPr txBox="1">
            <a:spLocks noChangeArrowheads="1"/>
          </p:cNvSpPr>
          <p:nvPr/>
        </p:nvSpPr>
        <p:spPr bwMode="auto">
          <a:xfrm>
            <a:off x="609600" y="2819400"/>
            <a:ext cx="7010400" cy="3754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dirty="0" smtClean="0">
                <a:solidFill>
                  <a:srgbClr val="3333CC"/>
                </a:solidFill>
                <a:latin typeface="Arial" panose="020B0604020202020204" pitchFamily="34" charset="0"/>
              </a:rPr>
              <a:t>laboratorieexperiment och -analyser</a:t>
            </a:r>
            <a:endParaRPr lang="sv-FI" altLang="sv-SE" sz="2800" dirty="0">
              <a:solidFill>
                <a:srgbClr val="3333CC"/>
              </a:solidFill>
              <a:latin typeface="Arial" panose="020B0604020202020204" pitchFamily="34" charset="0"/>
            </a:endParaRPr>
          </a:p>
          <a:p>
            <a:pPr>
              <a:spcBef>
                <a:spcPct val="50000"/>
              </a:spcBef>
            </a:pPr>
            <a:r>
              <a:rPr lang="sv-FI" altLang="sv-SE" sz="2800" dirty="0">
                <a:solidFill>
                  <a:srgbClr val="3333CC"/>
                </a:solidFill>
                <a:latin typeface="Arial" panose="020B0604020202020204" pitchFamily="34" charset="0"/>
              </a:rPr>
              <a:t>observationer  (av naturliga fenomen)</a:t>
            </a:r>
          </a:p>
          <a:p>
            <a:pPr>
              <a:spcBef>
                <a:spcPct val="50000"/>
              </a:spcBef>
            </a:pPr>
            <a:r>
              <a:rPr lang="sv-FI" altLang="sv-SE" sz="2800" dirty="0">
                <a:solidFill>
                  <a:srgbClr val="3333CC"/>
                </a:solidFill>
                <a:latin typeface="Arial" panose="020B0604020202020204" pitchFamily="34" charset="0"/>
              </a:rPr>
              <a:t>opinions- eller gallupundersökningar</a:t>
            </a:r>
          </a:p>
          <a:p>
            <a:pPr>
              <a:spcBef>
                <a:spcPct val="50000"/>
              </a:spcBef>
            </a:pPr>
            <a:r>
              <a:rPr lang="sv-FI" altLang="sv-SE" sz="2800" dirty="0">
                <a:solidFill>
                  <a:srgbClr val="3333CC"/>
                </a:solidFill>
                <a:latin typeface="Arial" panose="020B0604020202020204" pitchFamily="34" charset="0"/>
              </a:rPr>
              <a:t>intervjuer</a:t>
            </a:r>
          </a:p>
          <a:p>
            <a:pPr>
              <a:spcBef>
                <a:spcPct val="50000"/>
              </a:spcBef>
            </a:pPr>
            <a:r>
              <a:rPr lang="sv-FI" altLang="sv-SE" sz="2800" dirty="0">
                <a:solidFill>
                  <a:srgbClr val="3333CC"/>
                </a:solidFill>
                <a:latin typeface="Arial" panose="020B0604020202020204" pitchFamily="34" charset="0"/>
              </a:rPr>
              <a:t>utgrävningar</a:t>
            </a:r>
          </a:p>
          <a:p>
            <a:pPr>
              <a:spcBef>
                <a:spcPct val="50000"/>
              </a:spcBef>
            </a:pPr>
            <a:r>
              <a:rPr lang="sv-FI" altLang="sv-SE" sz="2800" dirty="0">
                <a:solidFill>
                  <a:srgbClr val="3333CC"/>
                </a:solidFill>
                <a:latin typeface="Arial" panose="020B0604020202020204" pitchFamily="34" charset="0"/>
              </a:rPr>
              <a:t>genomläsning av källskrifter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62">
                                            <p:txEl>
                                              <p:pRg st="0" end="0"/>
                                            </p:txEl>
                                          </p:spTgt>
                                        </p:tgtEl>
                                        <p:attrNameLst>
                                          <p:attrName>style.visibility</p:attrName>
                                        </p:attrNameLst>
                                      </p:cBhvr>
                                      <p:to>
                                        <p:strVal val="visible"/>
                                      </p:to>
                                    </p:set>
                                    <p:anim calcmode="lin" valueType="num">
                                      <p:cBhvr additive="base">
                                        <p:cTn id="7" dur="500" fill="hold"/>
                                        <p:tgtEl>
                                          <p:spTgt spid="19456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62">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94563">
                                            <p:txEl>
                                              <p:pRg st="0" end="0"/>
                                            </p:txEl>
                                          </p:spTgt>
                                        </p:tgtEl>
                                        <p:attrNameLst>
                                          <p:attrName>style.visibility</p:attrName>
                                        </p:attrNameLst>
                                      </p:cBhvr>
                                      <p:to>
                                        <p:strVal val="visible"/>
                                      </p:to>
                                    </p:set>
                                    <p:anim calcmode="lin" valueType="num">
                                      <p:cBhvr additive="base">
                                        <p:cTn id="13" dur="500" fill="hold"/>
                                        <p:tgtEl>
                                          <p:spTgt spid="19456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1945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94563">
                                            <p:txEl>
                                              <p:pRg st="1" end="1"/>
                                            </p:txEl>
                                          </p:spTgt>
                                        </p:tgtEl>
                                        <p:attrNameLst>
                                          <p:attrName>style.visibility</p:attrName>
                                        </p:attrNameLst>
                                      </p:cBhvr>
                                      <p:to>
                                        <p:strVal val="visible"/>
                                      </p:to>
                                    </p:set>
                                    <p:anim calcmode="lin" valueType="num">
                                      <p:cBhvr additive="base">
                                        <p:cTn id="19" dur="500" fill="hold"/>
                                        <p:tgtEl>
                                          <p:spTgt spid="194563">
                                            <p:txEl>
                                              <p:pRg st="1" end="1"/>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1945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94563">
                                            <p:txEl>
                                              <p:pRg st="2" end="2"/>
                                            </p:txEl>
                                          </p:spTgt>
                                        </p:tgtEl>
                                        <p:attrNameLst>
                                          <p:attrName>style.visibility</p:attrName>
                                        </p:attrNameLst>
                                      </p:cBhvr>
                                      <p:to>
                                        <p:strVal val="visible"/>
                                      </p:to>
                                    </p:set>
                                    <p:anim calcmode="lin" valueType="num">
                                      <p:cBhvr additive="base">
                                        <p:cTn id="25" dur="500" fill="hold"/>
                                        <p:tgtEl>
                                          <p:spTgt spid="194563">
                                            <p:txEl>
                                              <p:pRg st="2" end="2"/>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1945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94563">
                                            <p:txEl>
                                              <p:pRg st="3" end="3"/>
                                            </p:txEl>
                                          </p:spTgt>
                                        </p:tgtEl>
                                        <p:attrNameLst>
                                          <p:attrName>style.visibility</p:attrName>
                                        </p:attrNameLst>
                                      </p:cBhvr>
                                      <p:to>
                                        <p:strVal val="visible"/>
                                      </p:to>
                                    </p:set>
                                    <p:anim calcmode="lin" valueType="num">
                                      <p:cBhvr additive="base">
                                        <p:cTn id="31" dur="500" fill="hold"/>
                                        <p:tgtEl>
                                          <p:spTgt spid="194563">
                                            <p:txEl>
                                              <p:pRg st="3" end="3"/>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1945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194563">
                                            <p:txEl>
                                              <p:pRg st="4" end="4"/>
                                            </p:txEl>
                                          </p:spTgt>
                                        </p:tgtEl>
                                        <p:attrNameLst>
                                          <p:attrName>style.visibility</p:attrName>
                                        </p:attrNameLst>
                                      </p:cBhvr>
                                      <p:to>
                                        <p:strVal val="visible"/>
                                      </p:to>
                                    </p:set>
                                    <p:anim calcmode="lin" valueType="num">
                                      <p:cBhvr additive="base">
                                        <p:cTn id="37" dur="500" fill="hold"/>
                                        <p:tgtEl>
                                          <p:spTgt spid="194563">
                                            <p:txEl>
                                              <p:pRg st="4" end="4"/>
                                            </p:txEl>
                                          </p:spTgt>
                                        </p:tgtEl>
                                        <p:attrNameLst>
                                          <p:attrName>ppt_x</p:attrName>
                                        </p:attrNameLst>
                                      </p:cBhvr>
                                      <p:tavLst>
                                        <p:tav tm="0">
                                          <p:val>
                                            <p:strVal val="1+#ppt_w/2"/>
                                          </p:val>
                                        </p:tav>
                                        <p:tav tm="100000">
                                          <p:val>
                                            <p:strVal val="#ppt_x"/>
                                          </p:val>
                                        </p:tav>
                                      </p:tavLst>
                                    </p:anim>
                                    <p:anim calcmode="lin" valueType="num">
                                      <p:cBhvr additive="base">
                                        <p:cTn id="38" dur="500" fill="hold"/>
                                        <p:tgtEl>
                                          <p:spTgt spid="1945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94563">
                                            <p:txEl>
                                              <p:pRg st="5" end="5"/>
                                            </p:txEl>
                                          </p:spTgt>
                                        </p:tgtEl>
                                        <p:attrNameLst>
                                          <p:attrName>style.visibility</p:attrName>
                                        </p:attrNameLst>
                                      </p:cBhvr>
                                      <p:to>
                                        <p:strVal val="visible"/>
                                      </p:to>
                                    </p:set>
                                    <p:anim calcmode="lin" valueType="num">
                                      <p:cBhvr additive="base">
                                        <p:cTn id="43" dur="500" fill="hold"/>
                                        <p:tgtEl>
                                          <p:spTgt spid="194563">
                                            <p:txEl>
                                              <p:pRg st="5" end="5"/>
                                            </p:txEl>
                                          </p:spTgt>
                                        </p:tgtEl>
                                        <p:attrNameLst>
                                          <p:attrName>ppt_x</p:attrName>
                                        </p:attrNameLst>
                                      </p:cBhvr>
                                      <p:tavLst>
                                        <p:tav tm="0">
                                          <p:val>
                                            <p:strVal val="1+#ppt_w/2"/>
                                          </p:val>
                                        </p:tav>
                                        <p:tav tm="100000">
                                          <p:val>
                                            <p:strVal val="#ppt_x"/>
                                          </p:val>
                                        </p:tav>
                                      </p:tavLst>
                                    </p:anim>
                                    <p:anim calcmode="lin" valueType="num">
                                      <p:cBhvr additive="base">
                                        <p:cTn id="44" dur="500" fill="hold"/>
                                        <p:tgtEl>
                                          <p:spTgt spid="1945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build="p" autoUpdateAnimBg="0"/>
      <p:bldP spid="194563"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2754" name="Rectangle 2"/>
          <p:cNvSpPr>
            <a:spLocks noGrp="1" noChangeArrowheads="1"/>
          </p:cNvSpPr>
          <p:nvPr>
            <p:ph type="subTitle" sz="half" idx="1"/>
          </p:nvPr>
        </p:nvSpPr>
        <p:spPr>
          <a:xfrm>
            <a:off x="609600" y="914400"/>
            <a:ext cx="6705600" cy="1219200"/>
          </a:xfrm>
        </p:spPr>
        <p:txBody>
          <a:bodyPr/>
          <a:lstStyle/>
          <a:p>
            <a:pPr algn="l" eaLnBrk="1" hangingPunct="1"/>
            <a:r>
              <a:rPr lang="sv-FI" altLang="sv-SE" smtClean="0">
                <a:solidFill>
                  <a:srgbClr val="000066"/>
                </a:solidFill>
                <a:latin typeface="Arial" panose="020B0604020202020204" pitchFamily="34" charset="0"/>
              </a:rPr>
              <a:t>Naturvetenskaper</a:t>
            </a:r>
          </a:p>
        </p:txBody>
      </p:sp>
      <p:sp>
        <p:nvSpPr>
          <p:cNvPr id="202755" name="Text Box 3"/>
          <p:cNvSpPr txBox="1">
            <a:spLocks noChangeArrowheads="1"/>
          </p:cNvSpPr>
          <p:nvPr/>
        </p:nvSpPr>
        <p:spPr bwMode="auto">
          <a:xfrm>
            <a:off x="611188" y="1916113"/>
            <a:ext cx="8382000" cy="1801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a:solidFill>
                  <a:srgbClr val="000066"/>
                </a:solidFill>
                <a:latin typeface="Arial" panose="020B0604020202020204" pitchFamily="34" charset="0"/>
              </a:rPr>
              <a:t>fysik (inkl. astronomi, geologi, meteorologi m.fl.)</a:t>
            </a:r>
          </a:p>
          <a:p>
            <a:pPr>
              <a:spcBef>
                <a:spcPct val="50000"/>
              </a:spcBef>
            </a:pPr>
            <a:r>
              <a:rPr lang="sv-FI" altLang="sv-SE" sz="2800">
                <a:solidFill>
                  <a:srgbClr val="000066"/>
                </a:solidFill>
                <a:latin typeface="Arial" panose="020B0604020202020204" pitchFamily="34" charset="0"/>
              </a:rPr>
              <a:t>kemi</a:t>
            </a:r>
          </a:p>
          <a:p>
            <a:pPr>
              <a:spcBef>
                <a:spcPct val="50000"/>
              </a:spcBef>
            </a:pPr>
            <a:r>
              <a:rPr lang="sv-FI" altLang="sv-SE" sz="2800">
                <a:solidFill>
                  <a:srgbClr val="000066"/>
                </a:solidFill>
                <a:latin typeface="Arial" panose="020B0604020202020204" pitchFamily="34" charset="0"/>
              </a:rPr>
              <a:t>biologi (biovetenskaper)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275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2755">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2755">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275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4" grpId="0" autoUpdateAnimBg="0"/>
      <p:bldP spid="20275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Text Box 2"/>
          <p:cNvSpPr txBox="1">
            <a:spLocks noChangeArrowheads="1"/>
          </p:cNvSpPr>
          <p:nvPr/>
        </p:nvSpPr>
        <p:spPr bwMode="auto">
          <a:xfrm>
            <a:off x="609600" y="1676400"/>
            <a:ext cx="7467600" cy="204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r>
              <a:rPr lang="sv-FI" altLang="sv-SE" sz="3200">
                <a:solidFill>
                  <a:schemeClr val="accent2"/>
                </a:solidFill>
                <a:latin typeface="Verdana" panose="020B0604030504040204" pitchFamily="34" charset="0"/>
              </a:rPr>
              <a:t>På engelska förstår man med </a:t>
            </a:r>
            <a:r>
              <a:rPr lang="sv-FI" altLang="sv-SE" sz="3200" i="1">
                <a:solidFill>
                  <a:schemeClr val="accent2"/>
                </a:solidFill>
                <a:latin typeface="Verdana" panose="020B0604030504040204" pitchFamily="34" charset="0"/>
              </a:rPr>
              <a:t>sciense</a:t>
            </a:r>
            <a:r>
              <a:rPr lang="sv-FI" altLang="sv-SE" sz="3200">
                <a:solidFill>
                  <a:schemeClr val="accent2"/>
                </a:solidFill>
                <a:latin typeface="Verdana" panose="020B0604030504040204" pitchFamily="34" charset="0"/>
              </a:rPr>
              <a:t> närmast naturvetenskap,</a:t>
            </a:r>
          </a:p>
          <a:p>
            <a:r>
              <a:rPr lang="sv-FI" altLang="sv-SE" sz="3200">
                <a:solidFill>
                  <a:schemeClr val="accent2"/>
                </a:solidFill>
                <a:latin typeface="Verdana" panose="020B0604030504040204" pitchFamily="34" charset="0"/>
              </a:rPr>
              <a:t>medan humanistiska vetenskaper benämns </a:t>
            </a:r>
            <a:r>
              <a:rPr lang="sv-FI" altLang="sv-SE" sz="3200" i="1">
                <a:solidFill>
                  <a:schemeClr val="accent2"/>
                </a:solidFill>
                <a:latin typeface="Verdana" panose="020B0604030504040204" pitchFamily="34" charset="0"/>
              </a:rPr>
              <a:t>art</a:t>
            </a:r>
            <a:r>
              <a:rPr lang="sv-FI" altLang="sv-SE" sz="3200">
                <a:solidFill>
                  <a:schemeClr val="accent2"/>
                </a:solidFill>
                <a:latin typeface="Verdan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0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480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02"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6850" name="Rectangle 2"/>
          <p:cNvSpPr>
            <a:spLocks noGrp="1" noChangeArrowheads="1"/>
          </p:cNvSpPr>
          <p:nvPr>
            <p:ph type="subTitle" sz="half" idx="1"/>
          </p:nvPr>
        </p:nvSpPr>
        <p:spPr>
          <a:xfrm>
            <a:off x="609600" y="914400"/>
            <a:ext cx="6705600" cy="1219200"/>
          </a:xfrm>
        </p:spPr>
        <p:txBody>
          <a:bodyPr/>
          <a:lstStyle/>
          <a:p>
            <a:pPr algn="l" eaLnBrk="1" hangingPunct="1"/>
            <a:r>
              <a:rPr lang="sv-FI" altLang="sv-SE" smtClean="0">
                <a:solidFill>
                  <a:srgbClr val="0000CC"/>
                </a:solidFill>
                <a:latin typeface="Arial" panose="020B0604020202020204" pitchFamily="34" charset="0"/>
              </a:rPr>
              <a:t>Beteendevetenskaper</a:t>
            </a:r>
          </a:p>
        </p:txBody>
      </p:sp>
      <p:sp>
        <p:nvSpPr>
          <p:cNvPr id="206851" name="Text Box 3"/>
          <p:cNvSpPr txBox="1">
            <a:spLocks noChangeArrowheads="1"/>
          </p:cNvSpPr>
          <p:nvPr/>
        </p:nvSpPr>
        <p:spPr bwMode="auto">
          <a:xfrm>
            <a:off x="609600" y="2819400"/>
            <a:ext cx="7162800" cy="1160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a:solidFill>
                  <a:srgbClr val="0000CC"/>
                </a:solidFill>
                <a:latin typeface="Arial" panose="020B0604020202020204" pitchFamily="34" charset="0"/>
              </a:rPr>
              <a:t>psykologi</a:t>
            </a:r>
          </a:p>
          <a:p>
            <a:pPr>
              <a:spcBef>
                <a:spcPct val="50000"/>
              </a:spcBef>
            </a:pPr>
            <a:r>
              <a:rPr lang="sv-FI" altLang="sv-SE" sz="2800">
                <a:solidFill>
                  <a:srgbClr val="0000CC"/>
                </a:solidFill>
                <a:latin typeface="Arial" panose="020B0604020202020204" pitchFamily="34" charset="0"/>
              </a:rPr>
              <a:t>pedagogik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685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6851">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685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850" grpId="0" autoUpdateAnimBg="0"/>
      <p:bldP spid="20685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subTitle" sz="half" idx="1"/>
          </p:nvPr>
        </p:nvSpPr>
        <p:spPr>
          <a:xfrm>
            <a:off x="609600" y="914400"/>
            <a:ext cx="6705600" cy="1219200"/>
          </a:xfrm>
        </p:spPr>
        <p:txBody>
          <a:bodyPr/>
          <a:lstStyle/>
          <a:p>
            <a:pPr algn="l" eaLnBrk="1" hangingPunct="1"/>
            <a:r>
              <a:rPr lang="sv-FI" altLang="sv-SE" smtClean="0">
                <a:solidFill>
                  <a:srgbClr val="3333CC"/>
                </a:solidFill>
                <a:latin typeface="Arial" panose="020B0604020202020204" pitchFamily="34" charset="0"/>
              </a:rPr>
              <a:t>Samhällsvetenskaper</a:t>
            </a:r>
          </a:p>
        </p:txBody>
      </p:sp>
      <p:sp>
        <p:nvSpPr>
          <p:cNvPr id="208899" name="Text Box 3"/>
          <p:cNvSpPr txBox="1">
            <a:spLocks noChangeArrowheads="1"/>
          </p:cNvSpPr>
          <p:nvPr/>
        </p:nvSpPr>
        <p:spPr bwMode="auto">
          <a:xfrm>
            <a:off x="609600" y="2819400"/>
            <a:ext cx="693420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anose="02020603050405020304" pitchFamily="18" charset="0"/>
                <a:cs typeface="Times New Roman" panose="02020603050405020304" pitchFamily="18" charset="0"/>
              </a:defRPr>
            </a:lvl1pPr>
            <a:lvl2pPr marL="742950" indent="-285750">
              <a:defRPr sz="2400">
                <a:solidFill>
                  <a:schemeClr val="tx1"/>
                </a:solidFill>
                <a:latin typeface="Times New Roman" panose="02020603050405020304" pitchFamily="18" charset="0"/>
                <a:cs typeface="Times New Roman" panose="02020603050405020304" pitchFamily="18" charset="0"/>
              </a:defRPr>
            </a:lvl2pPr>
            <a:lvl3pPr marL="1143000" indent="-228600">
              <a:defRPr sz="2400">
                <a:solidFill>
                  <a:schemeClr val="tx1"/>
                </a:solidFill>
                <a:latin typeface="Times New Roman" panose="02020603050405020304" pitchFamily="18" charset="0"/>
                <a:cs typeface="Times New Roman" panose="02020603050405020304" pitchFamily="18" charset="0"/>
              </a:defRPr>
            </a:lvl3pPr>
            <a:lvl4pPr marL="1600200" indent="-228600">
              <a:defRPr sz="2400">
                <a:solidFill>
                  <a:schemeClr val="tx1"/>
                </a:solidFill>
                <a:latin typeface="Times New Roman" panose="02020603050405020304" pitchFamily="18" charset="0"/>
                <a:cs typeface="Times New Roman" panose="02020603050405020304" pitchFamily="18" charset="0"/>
              </a:defRPr>
            </a:lvl4pPr>
            <a:lvl5pPr marL="2057400" indent="-228600">
              <a:defRPr sz="2400">
                <a:solidFill>
                  <a:schemeClr val="tx1"/>
                </a:solidFill>
                <a:latin typeface="Times New Roman" panose="02020603050405020304" pitchFamily="18" charset="0"/>
                <a:cs typeface="Times New Roman" panose="02020603050405020304" pitchFamily="18" charset="0"/>
              </a:defRPr>
            </a:lvl5pPr>
            <a:lvl6pPr marL="25146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6pPr>
            <a:lvl7pPr marL="29718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7pPr>
            <a:lvl8pPr marL="34290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8pPr>
            <a:lvl9pPr marL="3886200" indent="-228600" fontAlgn="base">
              <a:spcBef>
                <a:spcPct val="0"/>
              </a:spcBef>
              <a:spcAft>
                <a:spcPct val="0"/>
              </a:spcAft>
              <a:defRPr sz="2400">
                <a:solidFill>
                  <a:schemeClr val="tx1"/>
                </a:solidFill>
                <a:latin typeface="Times New Roman" panose="02020603050405020304" pitchFamily="18" charset="0"/>
                <a:cs typeface="Times New Roman" panose="02020603050405020304" pitchFamily="18" charset="0"/>
              </a:defRPr>
            </a:lvl9pPr>
          </a:lstStyle>
          <a:p>
            <a:pPr>
              <a:spcBef>
                <a:spcPct val="50000"/>
              </a:spcBef>
            </a:pPr>
            <a:r>
              <a:rPr lang="sv-FI" altLang="sv-SE" sz="2800">
                <a:solidFill>
                  <a:srgbClr val="3333CC"/>
                </a:solidFill>
                <a:latin typeface="Arial" panose="020B0604020202020204" pitchFamily="34" charset="0"/>
              </a:rPr>
              <a:t>socialpsykologi</a:t>
            </a:r>
          </a:p>
          <a:p>
            <a:pPr>
              <a:spcBef>
                <a:spcPct val="50000"/>
              </a:spcBef>
            </a:pPr>
            <a:r>
              <a:rPr lang="sv-FI" altLang="sv-SE" sz="2800">
                <a:solidFill>
                  <a:srgbClr val="3333CC"/>
                </a:solidFill>
                <a:latin typeface="Arial" panose="020B0604020202020204" pitchFamily="34" charset="0"/>
              </a:rPr>
              <a:t>sociologi</a:t>
            </a:r>
          </a:p>
          <a:p>
            <a:pPr>
              <a:spcBef>
                <a:spcPct val="50000"/>
              </a:spcBef>
            </a:pPr>
            <a:r>
              <a:rPr lang="sv-FI" altLang="sv-SE" sz="2800">
                <a:solidFill>
                  <a:srgbClr val="3333CC"/>
                </a:solidFill>
                <a:latin typeface="Arial" panose="020B0604020202020204" pitchFamily="34" charset="0"/>
              </a:rPr>
              <a:t>statslära</a:t>
            </a:r>
          </a:p>
          <a:p>
            <a:pPr>
              <a:spcBef>
                <a:spcPct val="50000"/>
              </a:spcBef>
            </a:pPr>
            <a:r>
              <a:rPr lang="sv-FI" altLang="sv-SE" sz="2800">
                <a:solidFill>
                  <a:srgbClr val="3333CC"/>
                </a:solidFill>
                <a:latin typeface="Arial" panose="020B0604020202020204" pitchFamily="34" charset="0"/>
              </a:rPr>
              <a:t>nationalekonomi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5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08899">
                                            <p:txEl>
                                              <p:pRg st="0" end="0"/>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08899">
                                            <p:txEl>
                                              <p:pRg st="1" end="1"/>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8899">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088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build="p"/>
      <p:bldP spid="208899" grpId="0" build="p"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26966</TotalTime>
  <Words>183</Words>
  <Application>Microsoft Office PowerPoint</Application>
  <PresentationFormat>Bildspel på skärmen (4:3)</PresentationFormat>
  <Paragraphs>63</Paragraphs>
  <Slides>14</Slides>
  <Notes>13</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14</vt:i4>
      </vt:variant>
    </vt:vector>
  </HeadingPairs>
  <TitlesOfParts>
    <vt:vector size="19" baseType="lpstr">
      <vt:lpstr>Arial</vt:lpstr>
      <vt:lpstr>Symbol</vt:lpstr>
      <vt:lpstr>Times New Roman</vt:lpstr>
      <vt:lpstr>Verdana</vt:lpstr>
      <vt:lpstr>Default Design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Vetenskapsfilosofi</dc:title>
  <dc:creator>Ralf</dc:creator>
  <cp:lastModifiedBy>Ralf Wadenström</cp:lastModifiedBy>
  <cp:revision>567</cp:revision>
  <dcterms:created xsi:type="dcterms:W3CDTF">2008-10-30T16:16:53Z</dcterms:created>
  <dcterms:modified xsi:type="dcterms:W3CDTF">2015-04-01T20:00:15Z</dcterms:modified>
</cp:coreProperties>
</file>