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517" r:id="rId2"/>
    <p:sldId id="513" r:id="rId3"/>
    <p:sldId id="514" r:id="rId4"/>
    <p:sldId id="515" r:id="rId5"/>
    <p:sldId id="516" r:id="rId6"/>
    <p:sldId id="518" r:id="rId7"/>
    <p:sldId id="519" r:id="rId8"/>
    <p:sldId id="520" r:id="rId9"/>
    <p:sldId id="511" r:id="rId10"/>
    <p:sldId id="512" r:id="rId11"/>
    <p:sldId id="509" r:id="rId12"/>
    <p:sldId id="510" r:id="rId13"/>
    <p:sldId id="424" r:id="rId14"/>
    <p:sldId id="425" r:id="rId15"/>
    <p:sldId id="426" r:id="rId16"/>
    <p:sldId id="448" r:id="rId17"/>
    <p:sldId id="428" r:id="rId18"/>
    <p:sldId id="507" r:id="rId19"/>
    <p:sldId id="477" r:id="rId20"/>
    <p:sldId id="508" r:id="rId21"/>
    <p:sldId id="506" r:id="rId22"/>
    <p:sldId id="446" r:id="rId23"/>
    <p:sldId id="478" r:id="rId24"/>
    <p:sldId id="447" r:id="rId25"/>
    <p:sldId id="480" r:id="rId26"/>
    <p:sldId id="479" r:id="rId27"/>
    <p:sldId id="419" r:id="rId28"/>
    <p:sldId id="421" r:id="rId29"/>
    <p:sldId id="422" r:id="rId30"/>
    <p:sldId id="423" r:id="rId31"/>
    <p:sldId id="388" r:id="rId32"/>
    <p:sldId id="412" r:id="rId33"/>
    <p:sldId id="481" r:id="rId34"/>
    <p:sldId id="485" r:id="rId35"/>
    <p:sldId id="484" r:id="rId36"/>
    <p:sldId id="482" r:id="rId37"/>
    <p:sldId id="451" r:id="rId38"/>
    <p:sldId id="483" r:id="rId39"/>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3D2F"/>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7" autoAdjust="0"/>
    <p:restoredTop sz="94434" autoAdjust="0"/>
  </p:normalViewPr>
  <p:slideViewPr>
    <p:cSldViewPr>
      <p:cViewPr varScale="1">
        <p:scale>
          <a:sx n="74" d="100"/>
          <a:sy n="74"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i-FI"/>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9C73947-D5F9-4BBD-937D-F2F5D8FD7A72}" type="datetimeFigureOut">
              <a:rPr lang="fi-FI"/>
              <a:pPr>
                <a:defRPr/>
              </a:pPr>
              <a:t>27.3.2015</a:t>
            </a:fld>
            <a:endParaRPr lang="fi-FI"/>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i-FI"/>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C54C9B-73D0-48F7-BA22-050D4FA5FEAA}" type="slidenum">
              <a:rPr lang="fi-FI" altLang="fi-FI"/>
              <a:pPr/>
              <a:t>‹#›</a:t>
            </a:fld>
            <a:endParaRPr lang="fi-FI" altLang="fi-FI"/>
          </a:p>
        </p:txBody>
      </p:sp>
    </p:spTree>
    <p:extLst>
      <p:ext uri="{BB962C8B-B14F-4D97-AF65-F5344CB8AC3E}">
        <p14:creationId xmlns:p14="http://schemas.microsoft.com/office/powerpoint/2010/main" val="167586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i-FI"/>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i-FI"/>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i-FI"/>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DF372D-804B-41D2-BE6B-DC72F6A61BA6}" type="slidenum">
              <a:rPr lang="en-GB" altLang="fi-FI"/>
              <a:pPr/>
              <a:t>‹#›</a:t>
            </a:fld>
            <a:endParaRPr lang="en-GB" altLang="fi-FI"/>
          </a:p>
        </p:txBody>
      </p:sp>
    </p:spTree>
    <p:extLst>
      <p:ext uri="{BB962C8B-B14F-4D97-AF65-F5344CB8AC3E}">
        <p14:creationId xmlns:p14="http://schemas.microsoft.com/office/powerpoint/2010/main" val="689890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tshållare för bildobjekt 1"/>
          <p:cNvSpPr>
            <a:spLocks noGrp="1" noRot="1" noChangeAspect="1" noTextEdit="1"/>
          </p:cNvSpPr>
          <p:nvPr>
            <p:ph type="sldImg"/>
          </p:nvPr>
        </p:nvSpPr>
        <p:spPr>
          <a:ln/>
        </p:spPr>
      </p:sp>
      <p:sp>
        <p:nvSpPr>
          <p:cNvPr id="60418"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60419"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8B84813-42F6-4446-A08C-8C2EADB95AD0}" type="slidenum">
              <a:rPr lang="en-GB" altLang="sv-SE" sz="1200"/>
              <a:pPr/>
              <a:t>13</a:t>
            </a:fld>
            <a:endParaRPr lang="en-GB" altLang="sv-SE" sz="1200"/>
          </a:p>
        </p:txBody>
      </p:sp>
    </p:spTree>
    <p:extLst>
      <p:ext uri="{BB962C8B-B14F-4D97-AF65-F5344CB8AC3E}">
        <p14:creationId xmlns:p14="http://schemas.microsoft.com/office/powerpoint/2010/main" val="2002644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FI" altLang="sv-SE" smtClean="0"/>
              <a:t>Populärvetenskapliga tidskrifter </a:t>
            </a:r>
          </a:p>
        </p:txBody>
      </p:sp>
    </p:spTree>
    <p:extLst>
      <p:ext uri="{BB962C8B-B14F-4D97-AF65-F5344CB8AC3E}">
        <p14:creationId xmlns:p14="http://schemas.microsoft.com/office/powerpoint/2010/main" val="24874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tshållare för bildobjekt 1"/>
          <p:cNvSpPr>
            <a:spLocks noGrp="1" noRot="1" noChangeAspect="1" noTextEdit="1"/>
          </p:cNvSpPr>
          <p:nvPr>
            <p:ph type="sldImg"/>
          </p:nvPr>
        </p:nvSpPr>
        <p:spPr>
          <a:ln/>
        </p:spPr>
      </p:sp>
      <p:sp>
        <p:nvSpPr>
          <p:cNvPr id="88066"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FI" altLang="sv-SE" smtClean="0"/>
              <a:t>Hbl</a:t>
            </a:r>
            <a:endParaRPr lang="sv-SE" altLang="sv-SE" smtClean="0"/>
          </a:p>
        </p:txBody>
      </p:sp>
      <p:sp>
        <p:nvSpPr>
          <p:cNvPr id="88067"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450A36B-6C0F-4500-98BF-AEE9B5292F16}" type="slidenum">
              <a:rPr lang="en-GB" altLang="sv-SE" sz="1200"/>
              <a:pPr/>
              <a:t>33</a:t>
            </a:fld>
            <a:endParaRPr lang="en-GB" altLang="sv-SE" sz="1200"/>
          </a:p>
        </p:txBody>
      </p:sp>
    </p:spTree>
    <p:extLst>
      <p:ext uri="{BB962C8B-B14F-4D97-AF65-F5344CB8AC3E}">
        <p14:creationId xmlns:p14="http://schemas.microsoft.com/office/powerpoint/2010/main" val="319468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tshållare för bildobjekt 1"/>
          <p:cNvSpPr>
            <a:spLocks noGrp="1" noRot="1" noChangeAspect="1" noTextEdit="1"/>
          </p:cNvSpPr>
          <p:nvPr>
            <p:ph type="sldImg"/>
          </p:nvPr>
        </p:nvSpPr>
        <p:spPr>
          <a:ln/>
        </p:spPr>
      </p:sp>
      <p:sp>
        <p:nvSpPr>
          <p:cNvPr id="62466"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62467"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CF18D7A-5140-4ACD-8570-9C29CC9C42F5}" type="slidenum">
              <a:rPr lang="en-GB" altLang="sv-SE" sz="1200"/>
              <a:pPr/>
              <a:t>14</a:t>
            </a:fld>
            <a:endParaRPr lang="en-GB" altLang="sv-SE" sz="1200"/>
          </a:p>
        </p:txBody>
      </p:sp>
    </p:spTree>
    <p:extLst>
      <p:ext uri="{BB962C8B-B14F-4D97-AF65-F5344CB8AC3E}">
        <p14:creationId xmlns:p14="http://schemas.microsoft.com/office/powerpoint/2010/main" val="53447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Platshållare för bildobjekt 1"/>
          <p:cNvSpPr>
            <a:spLocks noGrp="1" noRot="1" noChangeAspect="1" noTextEdit="1"/>
          </p:cNvSpPr>
          <p:nvPr>
            <p:ph type="sldImg"/>
          </p:nvPr>
        </p:nvSpPr>
        <p:spPr>
          <a:ln/>
        </p:spPr>
      </p:sp>
      <p:sp>
        <p:nvSpPr>
          <p:cNvPr id="64514"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64515"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93DDD91-F30C-42D6-A130-CC626E381032}" type="slidenum">
              <a:rPr lang="en-GB" altLang="sv-SE" sz="1200"/>
              <a:pPr/>
              <a:t>15</a:t>
            </a:fld>
            <a:endParaRPr lang="en-GB" altLang="sv-SE" sz="1200"/>
          </a:p>
        </p:txBody>
      </p:sp>
    </p:spTree>
    <p:extLst>
      <p:ext uri="{BB962C8B-B14F-4D97-AF65-F5344CB8AC3E}">
        <p14:creationId xmlns:p14="http://schemas.microsoft.com/office/powerpoint/2010/main" val="71572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tshållare för bildobjekt 1"/>
          <p:cNvSpPr>
            <a:spLocks noGrp="1" noRot="1" noChangeAspect="1" noTextEdit="1"/>
          </p:cNvSpPr>
          <p:nvPr>
            <p:ph type="sldImg"/>
          </p:nvPr>
        </p:nvSpPr>
        <p:spPr>
          <a:ln/>
        </p:spPr>
      </p:sp>
      <p:sp>
        <p:nvSpPr>
          <p:cNvPr id="67586"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67587"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867E6B3-D9D2-4F41-9AD8-D6A425EE6646}" type="slidenum">
              <a:rPr lang="en-GB" altLang="sv-SE" sz="1200"/>
              <a:pPr/>
              <a:t>17</a:t>
            </a:fld>
            <a:endParaRPr lang="en-GB" altLang="sv-SE" sz="1200"/>
          </a:p>
        </p:txBody>
      </p:sp>
    </p:spTree>
    <p:extLst>
      <p:ext uri="{BB962C8B-B14F-4D97-AF65-F5344CB8AC3E}">
        <p14:creationId xmlns:p14="http://schemas.microsoft.com/office/powerpoint/2010/main" val="232242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tshållare för bildobjekt 1"/>
          <p:cNvSpPr>
            <a:spLocks noGrp="1" noRot="1" noChangeAspect="1" noTextEdit="1"/>
          </p:cNvSpPr>
          <p:nvPr>
            <p:ph type="sldImg"/>
          </p:nvPr>
        </p:nvSpPr>
        <p:spPr>
          <a:ln/>
        </p:spPr>
      </p:sp>
      <p:sp>
        <p:nvSpPr>
          <p:cNvPr id="75778"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75779"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703FF52-82CD-4BC5-BF94-E4A3ACB0DE79}" type="slidenum">
              <a:rPr lang="en-GB" altLang="sv-SE" sz="1200"/>
              <a:pPr/>
              <a:t>27</a:t>
            </a:fld>
            <a:endParaRPr lang="en-GB" altLang="sv-SE" sz="1200"/>
          </a:p>
        </p:txBody>
      </p:sp>
    </p:spTree>
    <p:extLst>
      <p:ext uri="{BB962C8B-B14F-4D97-AF65-F5344CB8AC3E}">
        <p14:creationId xmlns:p14="http://schemas.microsoft.com/office/powerpoint/2010/main" val="277317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tshållare för bildobjekt 1"/>
          <p:cNvSpPr>
            <a:spLocks noGrp="1" noRot="1" noChangeAspect="1" noTextEdit="1"/>
          </p:cNvSpPr>
          <p:nvPr>
            <p:ph type="sldImg"/>
          </p:nvPr>
        </p:nvSpPr>
        <p:spPr>
          <a:ln/>
        </p:spPr>
      </p:sp>
      <p:sp>
        <p:nvSpPr>
          <p:cNvPr id="77826"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77827"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628C9FC-90ED-4931-A334-D4AA2537E948}" type="slidenum">
              <a:rPr lang="en-GB" altLang="sv-SE" sz="1200"/>
              <a:pPr/>
              <a:t>28</a:t>
            </a:fld>
            <a:endParaRPr lang="en-GB" altLang="sv-SE" sz="1200"/>
          </a:p>
        </p:txBody>
      </p:sp>
    </p:spTree>
    <p:extLst>
      <p:ext uri="{BB962C8B-B14F-4D97-AF65-F5344CB8AC3E}">
        <p14:creationId xmlns:p14="http://schemas.microsoft.com/office/powerpoint/2010/main" val="316134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tshållare för bildobjekt 1"/>
          <p:cNvSpPr>
            <a:spLocks noGrp="1" noRot="1" noChangeAspect="1" noTextEdit="1"/>
          </p:cNvSpPr>
          <p:nvPr>
            <p:ph type="sldImg"/>
          </p:nvPr>
        </p:nvSpPr>
        <p:spPr>
          <a:ln/>
        </p:spPr>
      </p:sp>
      <p:sp>
        <p:nvSpPr>
          <p:cNvPr id="79874"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79875"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F1602C3-5330-4DA0-85C7-899E5E72B46A}" type="slidenum">
              <a:rPr lang="en-GB" altLang="sv-SE" sz="1200"/>
              <a:pPr/>
              <a:t>29</a:t>
            </a:fld>
            <a:endParaRPr lang="en-GB" altLang="sv-SE" sz="1200"/>
          </a:p>
        </p:txBody>
      </p:sp>
    </p:spTree>
    <p:extLst>
      <p:ext uri="{BB962C8B-B14F-4D97-AF65-F5344CB8AC3E}">
        <p14:creationId xmlns:p14="http://schemas.microsoft.com/office/powerpoint/2010/main" val="152704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latshållare för bildobjekt 1"/>
          <p:cNvSpPr>
            <a:spLocks noGrp="1" noRot="1" noChangeAspect="1" noTextEdit="1"/>
          </p:cNvSpPr>
          <p:nvPr>
            <p:ph type="sldImg"/>
          </p:nvPr>
        </p:nvSpPr>
        <p:spPr>
          <a:ln/>
        </p:spPr>
      </p:sp>
      <p:sp>
        <p:nvSpPr>
          <p:cNvPr id="81922"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FI" altLang="sv-SE" smtClean="0"/>
              <a:t>http://arstechnica.com/science/2012/09/anti-gmo-researchers-used-science-publication-to-manipulate-the-press/</a:t>
            </a:r>
          </a:p>
        </p:txBody>
      </p:sp>
      <p:sp>
        <p:nvSpPr>
          <p:cNvPr id="81923"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2CFC596-30A2-4AA3-86ED-8FF47CAF4BAC}" type="slidenum">
              <a:rPr lang="en-GB" altLang="sv-SE" sz="1200"/>
              <a:pPr/>
              <a:t>30</a:t>
            </a:fld>
            <a:endParaRPr lang="en-GB" altLang="sv-SE" sz="1200"/>
          </a:p>
        </p:txBody>
      </p:sp>
    </p:spTree>
    <p:extLst>
      <p:ext uri="{BB962C8B-B14F-4D97-AF65-F5344CB8AC3E}">
        <p14:creationId xmlns:p14="http://schemas.microsoft.com/office/powerpoint/2010/main" val="232630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3E41D2A-4BD2-4C92-A3E3-C056E70ED8E7}" type="slidenum">
              <a:rPr lang="en-GB" altLang="sv-SE" sz="1200"/>
              <a:pPr/>
              <a:t>31</a:t>
            </a:fld>
            <a:endParaRPr lang="en-GB" altLang="sv-SE" sz="1200"/>
          </a:p>
        </p:txBody>
      </p:sp>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r>
              <a:rPr lang="sv-SE" altLang="sv-SE" smtClean="0"/>
              <a:t>Fackvetenskapliga artiklar följer stränga regler för hur de är disponerade. Så här kan det se ut: Rubriken har karaktär av syltburksetikett och syftar till att entydigt meddela innehållet. Den följs av en sammanfattning som på forskarjargong kallas abstract. Själva artikeltexten inleds med problemets art och omfattning, samt redovisar bakomliggande teori och tidigare forskning. Därefter beskrivs och motiveras val av metoder för datafångst och analys.</a:t>
            </a:r>
            <a:endParaRPr lang="sv-FI" altLang="sv-SE" smtClean="0"/>
          </a:p>
          <a:p>
            <a:pPr eaLnBrk="1" hangingPunct="1"/>
            <a:endParaRPr lang="en-GB" altLang="sv-SE" smtClean="0">
              <a:latin typeface="Times" panose="02020603050405020304" pitchFamily="18" charset="0"/>
            </a:endParaRPr>
          </a:p>
          <a:p>
            <a:pPr eaLnBrk="1" hangingPunct="1"/>
            <a:endParaRPr lang="en-GB" altLang="sv-SE" smtClean="0">
              <a:latin typeface="Times" panose="02020603050405020304" pitchFamily="18" charset="0"/>
            </a:endParaRPr>
          </a:p>
          <a:p>
            <a:pPr eaLnBrk="1" hangingPunct="1"/>
            <a:endParaRPr lang="en-GB" altLang="sv-SE" smtClean="0">
              <a:latin typeface="Times" panose="02020603050405020304" pitchFamily="18" charset="0"/>
            </a:endParaRPr>
          </a:p>
          <a:p>
            <a:pPr eaLnBrk="1" hangingPunct="1"/>
            <a:r>
              <a:rPr lang="en-GB" altLang="sv-SE" smtClean="0">
                <a:latin typeface="Times" panose="02020603050405020304" pitchFamily="18" charset="0"/>
              </a:rPr>
              <a:t>Med "relativa" menar jag att omd</a:t>
            </a:r>
            <a:r>
              <a:rPr lang="en-GB" altLang="sv-SE" smtClean="0"/>
              <a:t>ö</a:t>
            </a:r>
            <a:r>
              <a:rPr lang="en-GB" altLang="sv-SE" smtClean="0">
                <a:latin typeface="Times" panose="02020603050405020304" pitchFamily="18" charset="0"/>
              </a:rPr>
              <a:t>menas giltighet </a:t>
            </a:r>
            <a:r>
              <a:rPr lang="en-GB" altLang="sv-SE" smtClean="0"/>
              <a:t>ä</a:t>
            </a:r>
            <a:r>
              <a:rPr lang="en-GB" altLang="sv-SE" smtClean="0">
                <a:latin typeface="Times" panose="02020603050405020304" pitchFamily="18" charset="0"/>
              </a:rPr>
              <a:t>r beroende av ett sammanhang och med "objektiva" att de </a:t>
            </a:r>
            <a:r>
              <a:rPr lang="en-GB" altLang="sv-SE" smtClean="0"/>
              <a:t>ä</a:t>
            </a:r>
            <a:r>
              <a:rPr lang="en-GB" altLang="sv-SE" smtClean="0">
                <a:latin typeface="Times" panose="02020603050405020304" pitchFamily="18" charset="0"/>
              </a:rPr>
              <a:t>r oberoende av vem som f</a:t>
            </a:r>
            <a:r>
              <a:rPr lang="en-GB" altLang="sv-SE" smtClean="0"/>
              <a:t>ä</a:t>
            </a:r>
            <a:r>
              <a:rPr lang="en-GB" altLang="sv-SE" smtClean="0">
                <a:latin typeface="Times" panose="02020603050405020304" pitchFamily="18" charset="0"/>
              </a:rPr>
              <a:t>ller omd</a:t>
            </a:r>
            <a:r>
              <a:rPr lang="en-GB" altLang="sv-SE" smtClean="0"/>
              <a:t>ö</a:t>
            </a:r>
            <a:r>
              <a:rPr lang="en-GB" altLang="sv-SE" smtClean="0">
                <a:latin typeface="Times" panose="02020603050405020304" pitchFamily="18" charset="0"/>
              </a:rPr>
              <a:t>met. Tankefelet har varit "relativa" implicerar "subjektiva" eller "objektiva implicerar "absoluta". I b</a:t>
            </a:r>
            <a:r>
              <a:rPr lang="en-GB" altLang="sv-SE" smtClean="0"/>
              <a:t>å</a:t>
            </a:r>
            <a:r>
              <a:rPr lang="en-GB" altLang="sv-SE" smtClean="0">
                <a:latin typeface="Times" panose="02020603050405020304" pitchFamily="18" charset="0"/>
              </a:rPr>
              <a:t>da fallen </a:t>
            </a:r>
            <a:r>
              <a:rPr lang="en-GB" altLang="sv-SE" smtClean="0"/>
              <a:t>ä</a:t>
            </a:r>
            <a:r>
              <a:rPr lang="en-GB" altLang="sv-SE" smtClean="0">
                <a:latin typeface="Times" panose="02020603050405020304" pitchFamily="18" charset="0"/>
              </a:rPr>
              <a:t>r det bara de omv</a:t>
            </a:r>
            <a:r>
              <a:rPr lang="en-GB" altLang="sv-SE" smtClean="0"/>
              <a:t>ä</a:t>
            </a:r>
            <a:r>
              <a:rPr lang="en-GB" altLang="sv-SE" smtClean="0">
                <a:latin typeface="Times" panose="02020603050405020304" pitchFamily="18" charset="0"/>
              </a:rPr>
              <a:t>nda implikationerna som g</a:t>
            </a:r>
            <a:r>
              <a:rPr lang="en-GB" altLang="sv-SE" smtClean="0"/>
              <a:t>ä</a:t>
            </a:r>
            <a:r>
              <a:rPr lang="en-GB" altLang="sv-SE" smtClean="0">
                <a:latin typeface="Times" panose="02020603050405020304" pitchFamily="18" charset="0"/>
              </a:rPr>
              <a:t>ller.</a:t>
            </a:r>
            <a:endParaRPr lang="sv-SE" altLang="sv-SE" smtClean="0">
              <a:latin typeface="Times" panose="02020603050405020304" pitchFamily="18" charset="0"/>
            </a:endParaRPr>
          </a:p>
          <a:p>
            <a:pPr eaLnBrk="1" hangingPunct="1"/>
            <a:endParaRPr lang="sv-FI" altLang="sv-SE" smtClean="0"/>
          </a:p>
        </p:txBody>
      </p:sp>
    </p:spTree>
    <p:extLst>
      <p:ext uri="{BB962C8B-B14F-4D97-AF65-F5344CB8AC3E}">
        <p14:creationId xmlns:p14="http://schemas.microsoft.com/office/powerpoint/2010/main" val="80318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FI"/>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D4CD933A-9869-474E-9D7D-43971C415112}" type="slidenum">
              <a:rPr lang="en-GB" altLang="fi-FI"/>
              <a:pPr/>
              <a:t>‹#›</a:t>
            </a:fld>
            <a:endParaRPr lang="en-GB" altLang="fi-FI"/>
          </a:p>
        </p:txBody>
      </p:sp>
    </p:spTree>
    <p:extLst>
      <p:ext uri="{BB962C8B-B14F-4D97-AF65-F5344CB8AC3E}">
        <p14:creationId xmlns:p14="http://schemas.microsoft.com/office/powerpoint/2010/main" val="209600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7548351F-E050-44A0-A82B-42CCE7F8EAA3}" type="slidenum">
              <a:rPr lang="en-GB" altLang="fi-FI"/>
              <a:pPr/>
              <a:t>‹#›</a:t>
            </a:fld>
            <a:endParaRPr lang="en-GB" altLang="fi-FI"/>
          </a:p>
        </p:txBody>
      </p:sp>
    </p:spTree>
    <p:extLst>
      <p:ext uri="{BB962C8B-B14F-4D97-AF65-F5344CB8AC3E}">
        <p14:creationId xmlns:p14="http://schemas.microsoft.com/office/powerpoint/2010/main" val="348891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2A3F8DDD-FFDA-474D-A56B-BB43540678BE}" type="slidenum">
              <a:rPr lang="en-GB" altLang="fi-FI"/>
              <a:pPr/>
              <a:t>‹#›</a:t>
            </a:fld>
            <a:endParaRPr lang="en-GB" altLang="fi-FI"/>
          </a:p>
        </p:txBody>
      </p:sp>
    </p:spTree>
    <p:extLst>
      <p:ext uri="{BB962C8B-B14F-4D97-AF65-F5344CB8AC3E}">
        <p14:creationId xmlns:p14="http://schemas.microsoft.com/office/powerpoint/2010/main" val="257255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85201FF1-576B-4CE1-8876-C21182635B30}" type="slidenum">
              <a:rPr lang="en-GB" altLang="fi-FI"/>
              <a:pPr/>
              <a:t>‹#›</a:t>
            </a:fld>
            <a:endParaRPr lang="en-GB" altLang="fi-FI"/>
          </a:p>
        </p:txBody>
      </p:sp>
    </p:spTree>
    <p:extLst>
      <p:ext uri="{BB962C8B-B14F-4D97-AF65-F5344CB8AC3E}">
        <p14:creationId xmlns:p14="http://schemas.microsoft.com/office/powerpoint/2010/main" val="316847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FI"/>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B2DBFF7C-9552-4BB8-9FEF-2DFA45F15534}" type="slidenum">
              <a:rPr lang="en-GB" altLang="fi-FI"/>
              <a:pPr/>
              <a:t>‹#›</a:t>
            </a:fld>
            <a:endParaRPr lang="en-GB" altLang="fi-FI"/>
          </a:p>
        </p:txBody>
      </p:sp>
    </p:spTree>
    <p:extLst>
      <p:ext uri="{BB962C8B-B14F-4D97-AF65-F5344CB8AC3E}">
        <p14:creationId xmlns:p14="http://schemas.microsoft.com/office/powerpoint/2010/main" val="62785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28FFD14C-D900-4AFB-A5F0-3BD1FD530120}" type="slidenum">
              <a:rPr lang="en-GB" altLang="fi-FI"/>
              <a:pPr/>
              <a:t>‹#›</a:t>
            </a:fld>
            <a:endParaRPr lang="en-GB" altLang="fi-FI"/>
          </a:p>
        </p:txBody>
      </p:sp>
    </p:spTree>
    <p:extLst>
      <p:ext uri="{BB962C8B-B14F-4D97-AF65-F5344CB8AC3E}">
        <p14:creationId xmlns:p14="http://schemas.microsoft.com/office/powerpoint/2010/main" val="16378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FI"/>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fld id="{1210FC90-85AA-4F4B-A4C5-728250FFCDFB}" type="slidenum">
              <a:rPr lang="en-GB" altLang="fi-FI"/>
              <a:pPr/>
              <a:t>‹#›</a:t>
            </a:fld>
            <a:endParaRPr lang="en-GB" altLang="fi-FI"/>
          </a:p>
        </p:txBody>
      </p:sp>
    </p:spTree>
    <p:extLst>
      <p:ext uri="{BB962C8B-B14F-4D97-AF65-F5344CB8AC3E}">
        <p14:creationId xmlns:p14="http://schemas.microsoft.com/office/powerpoint/2010/main" val="316377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fld id="{A3ECDE26-D039-4333-8039-C30007D75792}" type="slidenum">
              <a:rPr lang="en-GB" altLang="fi-FI"/>
              <a:pPr/>
              <a:t>‹#›</a:t>
            </a:fld>
            <a:endParaRPr lang="en-GB" altLang="fi-FI"/>
          </a:p>
        </p:txBody>
      </p:sp>
    </p:spTree>
    <p:extLst>
      <p:ext uri="{BB962C8B-B14F-4D97-AF65-F5344CB8AC3E}">
        <p14:creationId xmlns:p14="http://schemas.microsoft.com/office/powerpoint/2010/main" val="171714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fld id="{C2761E95-9D35-47ED-A822-A529B95B75E1}" type="slidenum">
              <a:rPr lang="en-GB" altLang="fi-FI"/>
              <a:pPr/>
              <a:t>‹#›</a:t>
            </a:fld>
            <a:endParaRPr lang="en-GB" altLang="fi-FI"/>
          </a:p>
        </p:txBody>
      </p:sp>
    </p:spTree>
    <p:extLst>
      <p:ext uri="{BB962C8B-B14F-4D97-AF65-F5344CB8AC3E}">
        <p14:creationId xmlns:p14="http://schemas.microsoft.com/office/powerpoint/2010/main" val="99392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FI"/>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EEEA16A4-7DAA-4B4E-A704-497664280619}" type="slidenum">
              <a:rPr lang="en-GB" altLang="fi-FI"/>
              <a:pPr/>
              <a:t>‹#›</a:t>
            </a:fld>
            <a:endParaRPr lang="en-GB" altLang="fi-FI"/>
          </a:p>
        </p:txBody>
      </p:sp>
    </p:spTree>
    <p:extLst>
      <p:ext uri="{BB962C8B-B14F-4D97-AF65-F5344CB8AC3E}">
        <p14:creationId xmlns:p14="http://schemas.microsoft.com/office/powerpoint/2010/main" val="257638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FI"/>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2B8FCBAD-7BAF-43F5-9D09-BA21428CC72F}" type="slidenum">
              <a:rPr lang="en-GB" altLang="fi-FI"/>
              <a:pPr/>
              <a:t>‹#›</a:t>
            </a:fld>
            <a:endParaRPr lang="en-GB" altLang="fi-FI"/>
          </a:p>
        </p:txBody>
      </p:sp>
    </p:spTree>
    <p:extLst>
      <p:ext uri="{BB962C8B-B14F-4D97-AF65-F5344CB8AC3E}">
        <p14:creationId xmlns:p14="http://schemas.microsoft.com/office/powerpoint/2010/main" val="212801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sv-S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sv-SE" smtClean="0"/>
              <a:t>Click to edit Master text styles</a:t>
            </a:r>
          </a:p>
          <a:p>
            <a:pPr lvl="1"/>
            <a:r>
              <a:rPr lang="en-GB" altLang="sv-SE" smtClean="0"/>
              <a:t>Second level</a:t>
            </a:r>
          </a:p>
          <a:p>
            <a:pPr lvl="2"/>
            <a:r>
              <a:rPr lang="en-GB" altLang="sv-SE" smtClean="0"/>
              <a:t>Third level</a:t>
            </a:r>
          </a:p>
          <a:p>
            <a:pPr lvl="3"/>
            <a:r>
              <a:rPr lang="en-GB" altLang="sv-SE" smtClean="0"/>
              <a:t>Fourth level</a:t>
            </a:r>
          </a:p>
          <a:p>
            <a:pPr lvl="4"/>
            <a:r>
              <a:rPr lang="en-GB" altLang="sv-S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9F28AF-5829-45A1-8A9A-C5DE8F272C86}" type="slidenum">
              <a:rPr lang="en-GB" altLang="fi-FI"/>
              <a:pPr/>
              <a:t>‹#›</a:t>
            </a:fld>
            <a:endParaRPr lang="en-GB" alt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ochranelibrary.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enska.yle.fi/artikel/2015/03/22/mat-och-kostrad-varfor-vacker-det-sa-starka-kanslo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quackwatch.org/11Ind/lundell.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edwind.fi/hem/index.php/s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bl.fi/nyheter/2015-03-26/741201/colgate-gor-oetisk-forskning-pa-bar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enska.yle.fi/artikel/2012/10/25/d-vitaminpreparat-kan-vara-bluffprodukter"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enska.yle.fi/artikel/2012/10/25/d-vitaminpreparat-dras-bort-fran-marknaden"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enska.yle.fi/artikel/2012/10/29/d-vitaminpreparat-tillbaka-pa-apotekshyllan"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venska.yle.fi/artikel/2012/12/19/d-vitaminpreparat-fick-gront-lju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arstechnica.com/science/2012/09/anti-gmo-researchers-used-science-publication-to-manipulate-the-pres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hbl.fi/nyheter/2014-03-18/582186/bevis-om-mattade-fetter-sakna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hs.fi/terveys/Puolet+yhdysvaltalaisista+uskoo+terveyden+salaliittoihin++suomalaiset+luottavaisempia/a139528814396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n.se/ekonomi/tandkramsjatte-experimenterade-pa-bar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bu.se/sv/Publicerat/Alert/Arginin-for-att-forebygga-kari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s.fi/hyvinvointi/a1427352403208?ref=hs-art-elama-hyvinvointi-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s.fi/hyvinvointi/a142738805432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131840" y="332656"/>
            <a:ext cx="2736131" cy="6345269"/>
          </a:xfrm>
          <a:prstGeom prst="rect">
            <a:avLst/>
          </a:prstGeom>
        </p:spPr>
      </p:pic>
    </p:spTree>
    <p:extLst>
      <p:ext uri="{BB962C8B-B14F-4D97-AF65-F5344CB8AC3E}">
        <p14:creationId xmlns:p14="http://schemas.microsoft.com/office/powerpoint/2010/main" val="4524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323528" y="764704"/>
            <a:ext cx="8661584" cy="5324251"/>
          </a:xfrm>
          <a:prstGeom prst="rect">
            <a:avLst/>
          </a:prstGeom>
        </p:spPr>
      </p:pic>
    </p:spTree>
    <p:extLst>
      <p:ext uri="{BB962C8B-B14F-4D97-AF65-F5344CB8AC3E}">
        <p14:creationId xmlns:p14="http://schemas.microsoft.com/office/powerpoint/2010/main" val="184005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1403648" y="0"/>
            <a:ext cx="6406373" cy="6669360"/>
          </a:xfrm>
          <a:prstGeom prst="rect">
            <a:avLst/>
          </a:prstGeom>
        </p:spPr>
      </p:pic>
    </p:spTree>
    <p:extLst>
      <p:ext uri="{BB962C8B-B14F-4D97-AF65-F5344CB8AC3E}">
        <p14:creationId xmlns:p14="http://schemas.microsoft.com/office/powerpoint/2010/main" val="29398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9512" y="284445"/>
            <a:ext cx="8856984" cy="4147929"/>
          </a:xfrm>
          <a:prstGeom prst="rect">
            <a:avLst/>
          </a:prstGeom>
        </p:spPr>
      </p:pic>
    </p:spTree>
    <p:extLst>
      <p:ext uri="{BB962C8B-B14F-4D97-AF65-F5344CB8AC3E}">
        <p14:creationId xmlns:p14="http://schemas.microsoft.com/office/powerpoint/2010/main" val="15640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0"/>
            <a:ext cx="894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Vinklad  3"/>
          <p:cNvCxnSpPr/>
          <p:nvPr/>
        </p:nvCxnSpPr>
        <p:spPr>
          <a:xfrm>
            <a:off x="5364163" y="1700213"/>
            <a:ext cx="1295400" cy="12700"/>
          </a:xfrm>
          <a:prstGeom prst="bentConnector3">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4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865663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962025"/>
            <a:ext cx="91630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5670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66882" y="116632"/>
            <a:ext cx="8993063" cy="5435060"/>
          </a:xfrm>
          <a:prstGeom prst="rect">
            <a:avLst/>
          </a:prstGeom>
        </p:spPr>
      </p:pic>
    </p:spTree>
    <p:extLst>
      <p:ext uri="{BB962C8B-B14F-4D97-AF65-F5344CB8AC3E}">
        <p14:creationId xmlns:p14="http://schemas.microsoft.com/office/powerpoint/2010/main" val="22219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576263"/>
            <a:ext cx="68961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2051720" y="113405"/>
            <a:ext cx="5112568" cy="6539089"/>
          </a:xfrm>
          <a:prstGeom prst="rect">
            <a:avLst/>
          </a:prstGeom>
        </p:spPr>
      </p:pic>
    </p:spTree>
    <p:extLst>
      <p:ext uri="{BB962C8B-B14F-4D97-AF65-F5344CB8AC3E}">
        <p14:creationId xmlns:p14="http://schemas.microsoft.com/office/powerpoint/2010/main" val="342120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23528" y="260648"/>
            <a:ext cx="8501583" cy="5248512"/>
          </a:xfrm>
          <a:prstGeom prst="rect">
            <a:avLst/>
          </a:prstGeom>
        </p:spPr>
      </p:pic>
    </p:spTree>
    <p:extLst>
      <p:ext uri="{BB962C8B-B14F-4D97-AF65-F5344CB8AC3E}">
        <p14:creationId xmlns:p14="http://schemas.microsoft.com/office/powerpoint/2010/main" val="148128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107504" y="332656"/>
            <a:ext cx="8759035" cy="5530180"/>
          </a:xfrm>
          <a:prstGeom prst="rect">
            <a:avLst/>
          </a:prstGeom>
        </p:spPr>
      </p:pic>
    </p:spTree>
    <p:extLst>
      <p:ext uri="{BB962C8B-B14F-4D97-AF65-F5344CB8AC3E}">
        <p14:creationId xmlns:p14="http://schemas.microsoft.com/office/powerpoint/2010/main" val="5456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319088"/>
            <a:ext cx="532447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57175"/>
            <a:ext cx="63246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376238"/>
            <a:ext cx="629602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6994525"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6063"/>
            <a:ext cx="5903912"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98488"/>
            <a:ext cx="72009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77406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052513"/>
            <a:ext cx="71818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043608" y="157840"/>
            <a:ext cx="7128791" cy="6476896"/>
          </a:xfrm>
          <a:prstGeom prst="rect">
            <a:avLst/>
          </a:prstGeom>
        </p:spPr>
      </p:pic>
    </p:spTree>
    <p:extLst>
      <p:ext uri="{BB962C8B-B14F-4D97-AF65-F5344CB8AC3E}">
        <p14:creationId xmlns:p14="http://schemas.microsoft.com/office/powerpoint/2010/main" val="4257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619125"/>
            <a:ext cx="44386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subTitle" sz="half" idx="1"/>
          </p:nvPr>
        </p:nvSpPr>
        <p:spPr>
          <a:xfrm>
            <a:off x="611188" y="404813"/>
            <a:ext cx="5257800" cy="685800"/>
          </a:xfrm>
        </p:spPr>
        <p:txBody>
          <a:bodyPr/>
          <a:lstStyle/>
          <a:p>
            <a:pPr algn="l" eaLnBrk="1" hangingPunct="1"/>
            <a:r>
              <a:rPr lang="sv-FI" altLang="sv-SE" smtClean="0">
                <a:solidFill>
                  <a:srgbClr val="3333CC"/>
                </a:solidFill>
                <a:latin typeface="Arial" panose="020B0604020202020204" pitchFamily="34" charset="0"/>
              </a:rPr>
              <a:t>Publicering</a:t>
            </a:r>
          </a:p>
        </p:txBody>
      </p:sp>
      <p:sp>
        <p:nvSpPr>
          <p:cNvPr id="194563" name="Text Box 3"/>
          <p:cNvSpPr txBox="1">
            <a:spLocks noChangeArrowheads="1"/>
          </p:cNvSpPr>
          <p:nvPr/>
        </p:nvSpPr>
        <p:spPr bwMode="auto">
          <a:xfrm>
            <a:off x="611188" y="1268413"/>
            <a:ext cx="5616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sv-FI" altLang="sv-SE" sz="2800">
                <a:solidFill>
                  <a:srgbClr val="3333CC"/>
                </a:solidFill>
                <a:latin typeface="Arial" panose="020B0604020202020204" pitchFamily="34" charset="0"/>
              </a:rPr>
              <a:t>(fack)vetenskapliga tidskrifter</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60350"/>
            <a:ext cx="2127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573463"/>
            <a:ext cx="21463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p:cNvSpPr>
            <a:spLocks noChangeArrowheads="1"/>
          </p:cNvSpPr>
          <p:nvPr/>
        </p:nvSpPr>
        <p:spPr bwMode="auto">
          <a:xfrm>
            <a:off x="684213" y="1989138"/>
            <a:ext cx="5327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sv-SE" altLang="sv-SE" sz="2800" i="1">
                <a:solidFill>
                  <a:srgbClr val="3333CC"/>
                </a:solidFill>
                <a:latin typeface="Arial" panose="020B0604020202020204" pitchFamily="34" charset="0"/>
              </a:rPr>
              <a:t>- använder peer review </a:t>
            </a:r>
            <a:r>
              <a:rPr lang="sv-SE" altLang="sv-SE" sz="2800">
                <a:solidFill>
                  <a:srgbClr val="3333CC"/>
                </a:solidFill>
                <a:latin typeface="Arial" panose="020B0604020202020204" pitchFamily="34" charset="0"/>
              </a:rPr>
              <a:t>(refereegranskning)</a:t>
            </a:r>
            <a:endParaRPr lang="sv-FI" altLang="sv-SE" sz="2800">
              <a:solidFill>
                <a:srgbClr val="3333CC"/>
              </a:solidFill>
              <a:latin typeface="Arial" panose="020B0604020202020204" pitchFamily="34" charset="0"/>
            </a:endParaRPr>
          </a:p>
        </p:txBody>
      </p:sp>
      <p:sp>
        <p:nvSpPr>
          <p:cNvPr id="24584" name="Text Box 8"/>
          <p:cNvSpPr txBox="1">
            <a:spLocks noChangeArrowheads="1"/>
          </p:cNvSpPr>
          <p:nvPr/>
        </p:nvSpPr>
        <p:spPr bwMode="auto">
          <a:xfrm>
            <a:off x="611188" y="3114675"/>
            <a:ext cx="5761037"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30000"/>
              </a:spcBef>
            </a:pPr>
            <a:r>
              <a:rPr lang="sv-SE" altLang="sv-SE" sz="2200" b="1"/>
              <a:t>”</a:t>
            </a:r>
            <a:r>
              <a:rPr lang="sv-SE" altLang="sv-SE" sz="2200"/>
              <a:t>Rubriken har karaktär av syltburksetikett och syftar till att entydigt meddela innehållet. Den följs av en sammanfattning som på forskarjargong kallas abstract. Själva artikeltexten inleds med problemets art och omfattning, samt redovisar bakomliggande teori och tidigare forskning. Därefter beskrivs och motiveras val av metoder för datafångst och analys.</a:t>
            </a:r>
            <a:r>
              <a:rPr lang="sv-SE" altLang="sv-SE" sz="2200" b="1"/>
              <a:t>”</a:t>
            </a:r>
            <a:r>
              <a:rPr lang="sv-SE" altLang="sv-SE" sz="2200"/>
              <a:t> </a:t>
            </a:r>
          </a:p>
          <a:p>
            <a:pPr>
              <a:spcBef>
                <a:spcPct val="30000"/>
              </a:spcBef>
            </a:pPr>
            <a:r>
              <a:rPr lang="sv-SE" altLang="sv-SE" sz="2200"/>
              <a:t>(Forskning &amp; Framsteg)</a:t>
            </a:r>
            <a:endParaRPr lang="sv-FI" altLang="sv-SE"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P spid="194563" grpId="0" build="p"/>
      <p:bldP spid="15367" grpId="0"/>
      <p:bldP spid="2458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4111625"/>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1052513"/>
            <a:ext cx="1905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1071563"/>
            <a:ext cx="18557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3743325"/>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111625"/>
            <a:ext cx="1905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71563"/>
            <a:ext cx="18827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395288" y="177800"/>
            <a:ext cx="561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sv-FI" altLang="sv-SE" sz="2800">
                <a:solidFill>
                  <a:srgbClr val="3333CC"/>
                </a:solidFill>
                <a:latin typeface="Arial" panose="020B0604020202020204" pitchFamily="34" charset="0"/>
              </a:rPr>
              <a:t>Populärvetenskapliga tidskrifter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14325"/>
            <a:ext cx="5976938"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776288"/>
            <a:ext cx="6610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304800"/>
            <a:ext cx="45434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495300"/>
            <a:ext cx="464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Current Issu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661988"/>
            <a:ext cx="432117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347663"/>
            <a:ext cx="4410075"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1691680" y="169401"/>
            <a:ext cx="5760640" cy="6519197"/>
          </a:xfrm>
          <a:prstGeom prst="rect">
            <a:avLst/>
          </a:prstGeom>
        </p:spPr>
      </p:pic>
    </p:spTree>
    <p:extLst>
      <p:ext uri="{BB962C8B-B14F-4D97-AF65-F5344CB8AC3E}">
        <p14:creationId xmlns:p14="http://schemas.microsoft.com/office/powerpoint/2010/main" val="22653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1043608" y="260648"/>
            <a:ext cx="7344816" cy="6371563"/>
          </a:xfrm>
          <a:prstGeom prst="rect">
            <a:avLst/>
          </a:prstGeom>
        </p:spPr>
      </p:pic>
    </p:spTree>
    <p:extLst>
      <p:ext uri="{BB962C8B-B14F-4D97-AF65-F5344CB8AC3E}">
        <p14:creationId xmlns:p14="http://schemas.microsoft.com/office/powerpoint/2010/main" val="77990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1128712" y="414337"/>
            <a:ext cx="6886575" cy="6029325"/>
          </a:xfrm>
          <a:prstGeom prst="rect">
            <a:avLst/>
          </a:prstGeom>
        </p:spPr>
      </p:pic>
    </p:spTree>
    <p:extLst>
      <p:ext uri="{BB962C8B-B14F-4D97-AF65-F5344CB8AC3E}">
        <p14:creationId xmlns:p14="http://schemas.microsoft.com/office/powerpoint/2010/main" val="288968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9512" y="476672"/>
            <a:ext cx="8683160" cy="4176464"/>
          </a:xfrm>
          <a:prstGeom prst="rect">
            <a:avLst/>
          </a:prstGeom>
        </p:spPr>
      </p:pic>
    </p:spTree>
    <p:extLst>
      <p:ext uri="{BB962C8B-B14F-4D97-AF65-F5344CB8AC3E}">
        <p14:creationId xmlns:p14="http://schemas.microsoft.com/office/powerpoint/2010/main" val="27263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1706618" y="84886"/>
            <a:ext cx="5889717" cy="6512465"/>
          </a:xfrm>
          <a:prstGeom prst="rect">
            <a:avLst/>
          </a:prstGeom>
        </p:spPr>
      </p:pic>
    </p:spTree>
    <p:extLst>
      <p:ext uri="{BB962C8B-B14F-4D97-AF65-F5344CB8AC3E}">
        <p14:creationId xmlns:p14="http://schemas.microsoft.com/office/powerpoint/2010/main" val="25828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1952625" y="528637"/>
            <a:ext cx="5238750" cy="5800725"/>
          </a:xfrm>
          <a:prstGeom prst="rect">
            <a:avLst/>
          </a:prstGeom>
        </p:spPr>
      </p:pic>
    </p:spTree>
    <p:extLst>
      <p:ext uri="{BB962C8B-B14F-4D97-AF65-F5344CB8AC3E}">
        <p14:creationId xmlns:p14="http://schemas.microsoft.com/office/powerpoint/2010/main" val="304405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24899</TotalTime>
  <Words>151</Words>
  <Application>Microsoft Office PowerPoint</Application>
  <PresentationFormat>Bildspel på skärmen (4:3)</PresentationFormat>
  <Paragraphs>24</Paragraphs>
  <Slides>38</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38</vt:i4>
      </vt:variant>
    </vt:vector>
  </HeadingPairs>
  <TitlesOfParts>
    <vt:vector size="42" baseType="lpstr">
      <vt:lpstr>Arial</vt:lpstr>
      <vt:lpstr>Times</vt:lpstr>
      <vt:lpstr>Times New Roman</vt:lpstr>
      <vt:lpstr>Default Design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Vetenskapsfilosofi</dc:title>
  <dc:creator>Ralf</dc:creator>
  <cp:lastModifiedBy>Ralf Wadenström</cp:lastModifiedBy>
  <cp:revision>561</cp:revision>
  <dcterms:created xsi:type="dcterms:W3CDTF">2008-10-30T16:16:53Z</dcterms:created>
  <dcterms:modified xsi:type="dcterms:W3CDTF">2015-03-27T18:15:37Z</dcterms:modified>
</cp:coreProperties>
</file>