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A93F9-C43F-4A07-B6D2-774D3A2C0EFD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CE85B-458D-40EA-95FB-88CD710B296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20968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C6ED297-EAD6-476A-B7EB-62CED5BC629D}" type="slidenum">
              <a:rPr lang="en-GB" altLang="sv-SE" sz="1200"/>
              <a:pPr/>
              <a:t>3</a:t>
            </a:fld>
            <a:endParaRPr lang="en-GB" altLang="sv-SE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sv-FI" altLang="sv-SE" smtClean="0"/>
              <a:t>Bild. http://sv.wikipedia.org/wiki/Kunskapsteori</a:t>
            </a:r>
          </a:p>
        </p:txBody>
      </p:sp>
    </p:spTree>
    <p:extLst>
      <p:ext uri="{BB962C8B-B14F-4D97-AF65-F5344CB8AC3E}">
        <p14:creationId xmlns:p14="http://schemas.microsoft.com/office/powerpoint/2010/main" val="615503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 altLang="sv-SE" smtClean="0"/>
          </a:p>
        </p:txBody>
      </p:sp>
      <p:sp>
        <p:nvSpPr>
          <p:cNvPr id="44035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E3CF791-9699-4071-8B48-4DB3FA5B7F56}" type="slidenum">
              <a:rPr lang="en-GB" altLang="sv-SE" sz="1200"/>
              <a:pPr/>
              <a:t>4</a:t>
            </a:fld>
            <a:endParaRPr lang="en-GB" altLang="sv-SE" sz="1200"/>
          </a:p>
        </p:txBody>
      </p:sp>
    </p:spTree>
    <p:extLst>
      <p:ext uri="{BB962C8B-B14F-4D97-AF65-F5344CB8AC3E}">
        <p14:creationId xmlns:p14="http://schemas.microsoft.com/office/powerpoint/2010/main" val="1660400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 altLang="sv-SE" smtClean="0"/>
          </a:p>
        </p:txBody>
      </p:sp>
      <p:sp>
        <p:nvSpPr>
          <p:cNvPr id="46083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99D704F-AE32-45D8-ACE1-7A08A15A5B41}" type="slidenum">
              <a:rPr lang="en-GB" altLang="sv-SE" sz="1200"/>
              <a:pPr/>
              <a:t>5</a:t>
            </a:fld>
            <a:endParaRPr lang="en-GB" altLang="sv-SE" sz="1200"/>
          </a:p>
        </p:txBody>
      </p:sp>
    </p:spTree>
    <p:extLst>
      <p:ext uri="{BB962C8B-B14F-4D97-AF65-F5344CB8AC3E}">
        <p14:creationId xmlns:p14="http://schemas.microsoft.com/office/powerpoint/2010/main" val="42651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1D68790-D7D5-4819-B4AE-79F59137AE2A}" type="slidenum">
              <a:rPr lang="en-GB" altLang="sv-SE" sz="1200"/>
              <a:pPr/>
              <a:t>6</a:t>
            </a:fld>
            <a:endParaRPr lang="en-GB" altLang="sv-SE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173905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093A5C3-8584-4567-8B23-D92E09D9C9FA}" type="slidenum">
              <a:rPr lang="en-GB" altLang="sv-SE" sz="1200"/>
              <a:pPr/>
              <a:t>7</a:t>
            </a:fld>
            <a:endParaRPr lang="en-GB" altLang="sv-SE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2955392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B59FE72-FFDF-409D-B19C-653E6375485E}" type="slidenum">
              <a:rPr lang="en-GB" altLang="sv-SE" sz="1200"/>
              <a:pPr/>
              <a:t>8</a:t>
            </a:fld>
            <a:endParaRPr lang="en-GB" altLang="sv-SE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sv-FI" altLang="sv-SE" smtClean="0">
                <a:latin typeface="Times" panose="02020603050405020304" pitchFamily="18" charset="0"/>
              </a:rPr>
              <a:t>http://72.14.207.104/search?q=cache:ymzg2BY4L7AJ:www.suhf.se/BinaryLoader.aspx%3FObjectID%3D346%26PropertyName%3DFile1%26CollID%3DFile+subjektivism+relativism&amp;hl=sv&amp;gl=fi&amp;ct=clnk&amp;cd=38</a:t>
            </a:r>
          </a:p>
        </p:txBody>
      </p:sp>
    </p:spTree>
    <p:extLst>
      <p:ext uri="{BB962C8B-B14F-4D97-AF65-F5344CB8AC3E}">
        <p14:creationId xmlns:p14="http://schemas.microsoft.com/office/powerpoint/2010/main" val="4211476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 altLang="sv-SE" smtClean="0"/>
          </a:p>
        </p:txBody>
      </p:sp>
      <p:sp>
        <p:nvSpPr>
          <p:cNvPr id="54275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04D75C9C-4A00-4481-858E-9304E2768249}" type="slidenum">
              <a:rPr lang="en-GB" altLang="sv-SE" sz="1200"/>
              <a:pPr/>
              <a:t>9</a:t>
            </a:fld>
            <a:endParaRPr lang="en-GB" altLang="sv-SE" sz="1200"/>
          </a:p>
        </p:txBody>
      </p:sp>
    </p:spTree>
    <p:extLst>
      <p:ext uri="{BB962C8B-B14F-4D97-AF65-F5344CB8AC3E}">
        <p14:creationId xmlns:p14="http://schemas.microsoft.com/office/powerpoint/2010/main" val="3554718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 altLang="sv-SE" smtClean="0"/>
          </a:p>
        </p:txBody>
      </p:sp>
      <p:sp>
        <p:nvSpPr>
          <p:cNvPr id="56323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C49CB18-6141-49E8-9A62-795A602453EC}" type="slidenum">
              <a:rPr lang="en-GB" altLang="sv-SE" sz="1200"/>
              <a:pPr/>
              <a:t>10</a:t>
            </a:fld>
            <a:endParaRPr lang="en-GB" altLang="sv-SE" sz="1200"/>
          </a:p>
        </p:txBody>
      </p:sp>
    </p:spTree>
    <p:extLst>
      <p:ext uri="{BB962C8B-B14F-4D97-AF65-F5344CB8AC3E}">
        <p14:creationId xmlns:p14="http://schemas.microsoft.com/office/powerpoint/2010/main" val="2748989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 txBox="1">
            <a:spLocks noGrp="1" noChangeArrowheads="1"/>
          </p:cNvSpPr>
          <p:nvPr/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fld id="{408149BB-924C-4162-B045-BD4009D43F8D}" type="slidenum">
              <a:rPr lang="en-GB" altLang="sv-SE" sz="1200"/>
              <a:pPr algn="r"/>
              <a:t>11</a:t>
            </a:fld>
            <a:endParaRPr lang="en-GB" altLang="sv-SE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265587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0682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2370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8440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5004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7705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381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1154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0693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8179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9087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6640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67281-203C-417E-A9C1-746BE18129E4}" type="datetimeFigureOut">
              <a:rPr lang="sv-FI" smtClean="0"/>
              <a:t>20.3.2015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19DF9-6DBD-49CA-AB21-9068064BDA2B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2975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ewsmax.com/Newsfront/gore-climate-change-deniers/2015/03/16/id/630426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yrkpressen.fi/aktuellt/55804-Galileo-skickades-inte-i-fangelse-av-kyrkan-och-Einstein-trodde-inte-pa-en-personlig-Gud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307" y="116632"/>
            <a:ext cx="5144384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34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188913"/>
            <a:ext cx="7954962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2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4" y="4149726"/>
            <a:ext cx="3095625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2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076701"/>
            <a:ext cx="44640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 4"/>
          <p:cNvSpPr/>
          <p:nvPr/>
        </p:nvSpPr>
        <p:spPr>
          <a:xfrm>
            <a:off x="2135189" y="2133600"/>
            <a:ext cx="7705725" cy="431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8212" y="365125"/>
            <a:ext cx="9145587" cy="1325563"/>
          </a:xfrm>
        </p:spPr>
        <p:txBody>
          <a:bodyPr/>
          <a:lstStyle/>
          <a:p>
            <a:pPr algn="l" eaLnBrk="1" hangingPunct="1"/>
            <a:r>
              <a:rPr lang="sv-FI" altLang="sv-SE" sz="4000" b="1" dirty="0">
                <a:solidFill>
                  <a:srgbClr val="002060"/>
                </a:solidFill>
                <a:latin typeface="Arial" panose="020B0604020202020204" pitchFamily="34" charset="0"/>
              </a:rPr>
              <a:t>argumentation</a:t>
            </a:r>
            <a:endParaRPr lang="sv-FI" altLang="sv-SE" sz="40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08213" y="2276475"/>
            <a:ext cx="72707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logiska slutledningar</a:t>
            </a: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evidens (”bevis</a:t>
            </a:r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”)</a:t>
            </a: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reproducerbara </a:t>
            </a:r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laboratorieresultat</a:t>
            </a:r>
            <a:endParaRPr lang="sv-FI" altLang="sv-SE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referenser</a:t>
            </a:r>
          </a:p>
          <a:p>
            <a:endParaRPr lang="sv-FI" altLang="sv-SE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cirkelargumentation</a:t>
            </a:r>
            <a:endParaRPr lang="sv-FI" altLang="sv-SE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retorik</a:t>
            </a: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känsloargument</a:t>
            </a:r>
          </a:p>
          <a:p>
            <a:r>
              <a:rPr lang="sv-FI" altLang="sv-SE" i="1" dirty="0" err="1">
                <a:solidFill>
                  <a:srgbClr val="002060"/>
                </a:solidFill>
                <a:latin typeface="Arial" panose="020B0604020202020204" pitchFamily="34" charset="0"/>
              </a:rPr>
              <a:t>argumentum</a:t>
            </a:r>
            <a:r>
              <a:rPr lang="sv-FI" altLang="sv-SE" i="1" dirty="0">
                <a:solidFill>
                  <a:srgbClr val="002060"/>
                </a:solidFill>
                <a:latin typeface="Arial" panose="020B0604020202020204" pitchFamily="34" charset="0"/>
              </a:rPr>
              <a:t> ad hominem</a:t>
            </a:r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 (mot person)</a:t>
            </a:r>
          </a:p>
        </p:txBody>
      </p:sp>
    </p:spTree>
    <p:extLst>
      <p:ext uri="{BB962C8B-B14F-4D97-AF65-F5344CB8AC3E}">
        <p14:creationId xmlns:p14="http://schemas.microsoft.com/office/powerpoint/2010/main" val="410709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build="p" autoUpdateAnimBg="0"/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884" y="116632"/>
            <a:ext cx="4669370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1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2"/>
          <p:cNvSpPr txBox="1">
            <a:spLocks noChangeArrowheads="1"/>
          </p:cNvSpPr>
          <p:nvPr/>
        </p:nvSpPr>
        <p:spPr bwMode="auto">
          <a:xfrm>
            <a:off x="2133600" y="1676401"/>
            <a:ext cx="7924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SE" altLang="sv-SE" sz="3000">
                <a:solidFill>
                  <a:schemeClr val="accent1"/>
                </a:solidFill>
                <a:latin typeface="Arial" panose="020B0604020202020204" pitchFamily="34" charset="0"/>
              </a:rPr>
              <a:t>kunskap = sann, välgrundad trosföreställning</a:t>
            </a:r>
          </a:p>
          <a:p>
            <a:pPr>
              <a:spcBef>
                <a:spcPct val="50000"/>
              </a:spcBef>
            </a:pPr>
            <a:r>
              <a:rPr lang="sv-SE" altLang="sv-SE" sz="2000">
                <a:solidFill>
                  <a:schemeClr val="accent1"/>
                </a:solidFill>
                <a:latin typeface="Arial" panose="020B0604020202020204" pitchFamily="34" charset="0"/>
              </a:rPr>
              <a:t>					Platon i</a:t>
            </a:r>
            <a:r>
              <a:rPr lang="sv-SE" altLang="sv-SE" sz="2000" i="1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GB" altLang="sv-SE" sz="2000" i="1">
                <a:solidFill>
                  <a:schemeClr val="accent1"/>
                </a:solidFill>
                <a:latin typeface="Arial" panose="020B0604020202020204" pitchFamily="34" charset="0"/>
              </a:rPr>
              <a:t>Theaitetos</a:t>
            </a:r>
            <a:r>
              <a:rPr lang="en-GB" altLang="sv-SE" sz="200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sv-SE" altLang="sv-SE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sz="half" idx="1"/>
          </p:nvPr>
        </p:nvSpPr>
        <p:spPr>
          <a:xfrm>
            <a:off x="2133600" y="304800"/>
            <a:ext cx="6705600" cy="1219200"/>
          </a:xfrm>
        </p:spPr>
        <p:txBody>
          <a:bodyPr/>
          <a:lstStyle/>
          <a:p>
            <a:pPr algn="l" eaLnBrk="1" hangingPunct="1"/>
            <a:r>
              <a:rPr lang="sv-SE" altLang="sv-SE" sz="3600">
                <a:solidFill>
                  <a:srgbClr val="0000CC"/>
                </a:solidFill>
                <a:latin typeface="Arial" panose="020B0604020202020204" pitchFamily="34" charset="0"/>
              </a:rPr>
              <a:t>Klassisk definition p</a:t>
            </a:r>
            <a:r>
              <a:rPr lang="sv-SE" altLang="sv-SE" sz="3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lang="sv-SE" altLang="sv-SE" sz="3600">
                <a:solidFill>
                  <a:srgbClr val="0000CC"/>
                </a:solidFill>
                <a:latin typeface="Arial" panose="020B0604020202020204" pitchFamily="34" charset="0"/>
              </a:rPr>
              <a:t> kunskap</a:t>
            </a:r>
          </a:p>
        </p:txBody>
      </p:sp>
      <p:pic>
        <p:nvPicPr>
          <p:cNvPr id="1822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00400"/>
            <a:ext cx="48006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33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 autoUpdateAnimBg="0"/>
      <p:bldP spid="1822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2"/>
          <p:cNvSpPr txBox="1">
            <a:spLocks noChangeArrowheads="1"/>
          </p:cNvSpPr>
          <p:nvPr/>
        </p:nvSpPr>
        <p:spPr bwMode="auto">
          <a:xfrm>
            <a:off x="1854201" y="1196976"/>
            <a:ext cx="7777163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SE" altLang="sv-SE">
                <a:solidFill>
                  <a:srgbClr val="0000CC"/>
                </a:solidFill>
                <a:latin typeface="Arial" panose="020B0604020202020204" pitchFamily="34" charset="0"/>
              </a:rPr>
              <a:t>Begreppet </a:t>
            </a:r>
            <a:r>
              <a:rPr lang="sv-SE" altLang="sv-SE" i="1">
                <a:solidFill>
                  <a:srgbClr val="0000CC"/>
                </a:solidFill>
                <a:latin typeface="Arial" panose="020B0604020202020204" pitchFamily="34" charset="0"/>
              </a:rPr>
              <a:t>sanning</a:t>
            </a:r>
            <a:r>
              <a:rPr lang="sv-SE" altLang="sv-SE">
                <a:solidFill>
                  <a:srgbClr val="0000CC"/>
                </a:solidFill>
                <a:latin typeface="Arial" panose="020B0604020202020204" pitchFamily="34" charset="0"/>
              </a:rPr>
              <a:t> ingår i begreppet </a:t>
            </a:r>
            <a:r>
              <a:rPr lang="sv-SE" altLang="sv-SE" i="1">
                <a:solidFill>
                  <a:srgbClr val="0000CC"/>
                </a:solidFill>
                <a:latin typeface="Arial" panose="020B0604020202020204" pitchFamily="34" charset="0"/>
              </a:rPr>
              <a:t>kunskap</a:t>
            </a:r>
            <a:r>
              <a:rPr lang="sv-SE" altLang="sv-SE">
                <a:solidFill>
                  <a:srgbClr val="0000CC"/>
                </a:solidFill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sv-SE" altLang="sv-SE" b="1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sv-SE" altLang="sv-SE" b="1">
                <a:solidFill>
                  <a:srgbClr val="0000CC"/>
                </a:solidFill>
                <a:latin typeface="Arial" panose="020B0604020202020204" pitchFamily="34" charset="0"/>
              </a:rPr>
              <a:t>korrespondensteorin</a:t>
            </a:r>
          </a:p>
          <a:p>
            <a:pPr>
              <a:spcBef>
                <a:spcPct val="50000"/>
              </a:spcBef>
            </a:pPr>
            <a:r>
              <a:rPr lang="sv-SE" altLang="sv-SE">
                <a:solidFill>
                  <a:srgbClr val="0000CC"/>
                </a:solidFill>
                <a:latin typeface="Arial" panose="020B0604020202020204" pitchFamily="34" charset="0"/>
              </a:rPr>
              <a:t>En sats är sann om den motsvarar verkligheten/ fakta.</a:t>
            </a:r>
          </a:p>
          <a:p>
            <a:pPr>
              <a:spcBef>
                <a:spcPct val="50000"/>
              </a:spcBef>
            </a:pPr>
            <a:endParaRPr lang="sv-SE" altLang="sv-SE" b="1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sv-SE" altLang="sv-SE" b="1">
                <a:solidFill>
                  <a:srgbClr val="0000CC"/>
                </a:solidFill>
                <a:latin typeface="Arial" panose="020B0604020202020204" pitchFamily="34" charset="0"/>
              </a:rPr>
              <a:t>koherensteorin</a:t>
            </a:r>
          </a:p>
          <a:p>
            <a:pPr>
              <a:spcBef>
                <a:spcPct val="50000"/>
              </a:spcBef>
            </a:pPr>
            <a:r>
              <a:rPr lang="sv-SE" altLang="sv-SE">
                <a:solidFill>
                  <a:srgbClr val="0000CC"/>
                </a:solidFill>
                <a:latin typeface="Arial" panose="020B0604020202020204" pitchFamily="34" charset="0"/>
              </a:rPr>
              <a:t>En sats är sann om den hänger ihop med andra satser.</a:t>
            </a:r>
          </a:p>
          <a:p>
            <a:pPr>
              <a:spcBef>
                <a:spcPct val="50000"/>
              </a:spcBef>
            </a:pPr>
            <a:endParaRPr lang="sv-SE" altLang="sv-SE" b="1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sv-SE" altLang="sv-SE" b="1">
                <a:solidFill>
                  <a:srgbClr val="0000CC"/>
                </a:solidFill>
                <a:latin typeface="Arial" panose="020B0604020202020204" pitchFamily="34" charset="0"/>
              </a:rPr>
              <a:t>pragmatismen</a:t>
            </a:r>
          </a:p>
          <a:p>
            <a:pPr>
              <a:spcBef>
                <a:spcPct val="50000"/>
              </a:spcBef>
            </a:pPr>
            <a:r>
              <a:rPr lang="sv-SE" altLang="sv-SE">
                <a:solidFill>
                  <a:srgbClr val="0000CC"/>
                </a:solidFill>
                <a:latin typeface="Arial" panose="020B0604020202020204" pitchFamily="34" charset="0"/>
              </a:rPr>
              <a:t>En sats är sann om dess praktiska följder är nyttiga.</a:t>
            </a:r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1854200" y="260351"/>
            <a:ext cx="6705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v-SE" altLang="sv-SE" sz="4000" b="1">
                <a:solidFill>
                  <a:srgbClr val="0000CC"/>
                </a:solidFill>
                <a:latin typeface="Arial" panose="020B0604020202020204" pitchFamily="34" charset="0"/>
              </a:rPr>
              <a:t>Vad är sanning?</a:t>
            </a:r>
          </a:p>
        </p:txBody>
      </p:sp>
    </p:spTree>
    <p:extLst>
      <p:ext uri="{BB962C8B-B14F-4D97-AF65-F5344CB8AC3E}">
        <p14:creationId xmlns:p14="http://schemas.microsoft.com/office/powerpoint/2010/main" val="292054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build="p" autoUpdateAnimBg="0"/>
      <p:bldP spid="1822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2208213" y="2708276"/>
            <a:ext cx="75438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Begreppet </a:t>
            </a:r>
            <a:r>
              <a:rPr lang="sv-SE" altLang="sv-SE" sz="2800" i="1">
                <a:solidFill>
                  <a:srgbClr val="0000CC"/>
                </a:solidFill>
                <a:latin typeface="Arial" panose="020B0604020202020204" pitchFamily="34" charset="0"/>
              </a:rPr>
              <a:t>välgrundad</a:t>
            </a: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 ingår i begreppet </a:t>
            </a:r>
            <a:r>
              <a:rPr lang="sv-SE" altLang="sv-SE" sz="2800" i="1">
                <a:solidFill>
                  <a:srgbClr val="0000CC"/>
                </a:solidFill>
                <a:latin typeface="Arial" panose="020B0604020202020204" pitchFamily="34" charset="0"/>
              </a:rPr>
              <a:t>kunskap</a:t>
            </a: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sv-SE" altLang="sv-SE" sz="280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Vad som gör en övertygelse, en (slut)sats eller en teori välgrundad är en epistemologisk (kunskapsteoretisk) och </a:t>
            </a:r>
            <a:r>
              <a:rPr lang="sv-SE" altLang="sv-SE" sz="2800" u="sng">
                <a:solidFill>
                  <a:srgbClr val="0000CC"/>
                </a:solidFill>
                <a:latin typeface="Arial" panose="020B0604020202020204" pitchFamily="34" charset="0"/>
              </a:rPr>
              <a:t>metodologi</a:t>
            </a: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sk fråga.</a:t>
            </a:r>
            <a:endParaRPr lang="sv-SE" altLang="sv-SE" sz="2800" b="1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2208213" y="908050"/>
            <a:ext cx="6705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v-SE" altLang="sv-SE" sz="4000" b="1">
                <a:solidFill>
                  <a:srgbClr val="0000CC"/>
                </a:solidFill>
                <a:latin typeface="Arial" panose="020B0604020202020204" pitchFamily="34" charset="0"/>
              </a:rPr>
              <a:t>Vad betyder välgrundad?</a:t>
            </a:r>
          </a:p>
        </p:txBody>
      </p:sp>
    </p:spTree>
    <p:extLst>
      <p:ext uri="{BB962C8B-B14F-4D97-AF65-F5344CB8AC3E}">
        <p14:creationId xmlns:p14="http://schemas.microsoft.com/office/powerpoint/2010/main" val="269665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build="p" autoUpdateAnimBg="0"/>
      <p:bldP spid="1822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65125"/>
            <a:ext cx="9144000" cy="1325563"/>
          </a:xfrm>
        </p:spPr>
        <p:txBody>
          <a:bodyPr/>
          <a:lstStyle/>
          <a:p>
            <a:pPr algn="l" eaLnBrk="1" hangingPunct="1"/>
            <a:r>
              <a:rPr lang="sv-FI" altLang="sv-SE" sz="4000" b="1" dirty="0">
                <a:solidFill>
                  <a:srgbClr val="002060"/>
                </a:solidFill>
                <a:latin typeface="Arial" panose="020B0604020202020204" pitchFamily="34" charset="0"/>
              </a:rPr>
              <a:t>Metodologi</a:t>
            </a:r>
            <a:endParaRPr lang="sv-FI" altLang="sv-SE" sz="40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09800" y="1981200"/>
            <a:ext cx="72707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FI" altLang="sv-SE" sz="3600" dirty="0">
                <a:solidFill>
                  <a:srgbClr val="002060"/>
                </a:solidFill>
                <a:latin typeface="Arial" panose="020B0604020202020204" pitchFamily="34" charset="0"/>
              </a:rPr>
              <a:t>Med ”metodologi” kan man mena metod, metodik eller metodologi (metodlära).</a:t>
            </a:r>
          </a:p>
        </p:txBody>
      </p:sp>
    </p:spTree>
    <p:extLst>
      <p:ext uri="{BB962C8B-B14F-4D97-AF65-F5344CB8AC3E}">
        <p14:creationId xmlns:p14="http://schemas.microsoft.com/office/powerpoint/2010/main" val="329768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build="p" autoUpdateAnimBg="0"/>
      <p:bldP spid="133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auto">
          <a:xfrm>
            <a:off x="1981200" y="2133601"/>
            <a:ext cx="7696200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v-FI" altLang="sv-SE" sz="2800">
                <a:solidFill>
                  <a:srgbClr val="008000"/>
                </a:solidFill>
                <a:latin typeface="Arial" panose="020B0604020202020204" pitchFamily="34" charset="0"/>
              </a:rPr>
              <a:t>metod</a:t>
            </a:r>
          </a:p>
          <a:p>
            <a:pPr algn="ctr">
              <a:spcBef>
                <a:spcPct val="50000"/>
              </a:spcBef>
            </a:pPr>
            <a:r>
              <a:rPr lang="sv-FI" altLang="sv-SE" sz="2800">
                <a:solidFill>
                  <a:srgbClr val="00CC00"/>
                </a:solidFill>
                <a:latin typeface="Arial" panose="020B0604020202020204" pitchFamily="34" charset="0"/>
              </a:rPr>
              <a:t>metodik</a:t>
            </a:r>
          </a:p>
          <a:p>
            <a:pPr algn="ctr">
              <a:spcBef>
                <a:spcPct val="50000"/>
              </a:spcBef>
            </a:pPr>
            <a:r>
              <a:rPr lang="sv-FI" altLang="sv-SE" sz="2800">
                <a:solidFill>
                  <a:srgbClr val="00CC66"/>
                </a:solidFill>
                <a:latin typeface="Arial" panose="020B0604020202020204" pitchFamily="34" charset="0"/>
              </a:rPr>
              <a:t>metodologi</a:t>
            </a:r>
          </a:p>
          <a:p>
            <a:pPr algn="ctr">
              <a:spcBef>
                <a:spcPct val="50000"/>
              </a:spcBef>
            </a:pPr>
            <a:r>
              <a:rPr lang="sv-FI" altLang="sv-SE" sz="2800">
                <a:solidFill>
                  <a:srgbClr val="00CC99"/>
                </a:solidFill>
                <a:latin typeface="Arial" panose="020B0604020202020204" pitchFamily="34" charset="0"/>
              </a:rPr>
              <a:t>vetenskapsfilosofi</a:t>
            </a:r>
          </a:p>
          <a:p>
            <a:pPr algn="ctr">
              <a:spcBef>
                <a:spcPct val="50000"/>
              </a:spcBef>
            </a:pPr>
            <a:r>
              <a:rPr lang="sv-FI" altLang="sv-SE" sz="2800">
                <a:solidFill>
                  <a:srgbClr val="009999"/>
                </a:solidFill>
                <a:latin typeface="Arial" panose="020B0604020202020204" pitchFamily="34" charset="0"/>
              </a:rPr>
              <a:t>kunskapsteori (epistemologi)</a:t>
            </a:r>
          </a:p>
          <a:p>
            <a:pPr algn="ctr">
              <a:spcBef>
                <a:spcPct val="50000"/>
              </a:spcBef>
            </a:pPr>
            <a:r>
              <a:rPr lang="sv-FI" altLang="sv-SE" sz="2800">
                <a:solidFill>
                  <a:srgbClr val="006699"/>
                </a:solidFill>
                <a:latin typeface="Arial" panose="020B0604020202020204" pitchFamily="34" charset="0"/>
              </a:rPr>
              <a:t>ontologi (metafysik) - Vad är verkligt?</a:t>
            </a:r>
          </a:p>
        </p:txBody>
      </p:sp>
    </p:spTree>
    <p:extLst>
      <p:ext uri="{BB962C8B-B14F-4D97-AF65-F5344CB8AC3E}">
        <p14:creationId xmlns:p14="http://schemas.microsoft.com/office/powerpoint/2010/main" val="214135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0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0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0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0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0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0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0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subTitle" sz="half" idx="1"/>
          </p:nvPr>
        </p:nvSpPr>
        <p:spPr>
          <a:xfrm>
            <a:off x="2279650" y="914400"/>
            <a:ext cx="7778750" cy="762000"/>
          </a:xfrm>
        </p:spPr>
        <p:txBody>
          <a:bodyPr/>
          <a:lstStyle/>
          <a:p>
            <a:pPr algn="l" eaLnBrk="1" hangingPunct="1"/>
            <a:r>
              <a:rPr lang="sv-FI" altLang="sv-SE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Allmänna krav på vetenskaplighet</a:t>
            </a:r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2209800" y="1981200"/>
            <a:ext cx="791845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170497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170497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170497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170497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1704975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17049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17049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17049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17049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0"/>
              </a:lnSpc>
              <a:spcBef>
                <a:spcPct val="20000"/>
              </a:spcBef>
              <a:spcAft>
                <a:spcPct val="5264000"/>
              </a:spcAft>
            </a:pPr>
            <a:endParaRPr lang="sv-FI" altLang="sv-SE" sz="30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2279650" y="1844675"/>
            <a:ext cx="4572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offentlig prövbarhet</a:t>
            </a: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objektivitet</a:t>
            </a: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värdefrihet</a:t>
            </a: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systematiskt </a:t>
            </a:r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tillvägagående</a:t>
            </a:r>
          </a:p>
          <a:p>
            <a:r>
              <a:rPr lang="sv-FI" altLang="sv-SE" dirty="0">
                <a:solidFill>
                  <a:srgbClr val="002060"/>
                </a:solidFill>
                <a:latin typeface="Arial" panose="020B0604020202020204" pitchFamily="34" charset="0"/>
              </a:rPr>
              <a:t>falsifierbarhet</a:t>
            </a:r>
          </a:p>
        </p:txBody>
      </p:sp>
    </p:spTree>
    <p:extLst>
      <p:ext uri="{BB962C8B-B14F-4D97-AF65-F5344CB8AC3E}">
        <p14:creationId xmlns:p14="http://schemas.microsoft.com/office/powerpoint/2010/main" val="144753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build="p" autoUpdateAnimBg="0"/>
      <p:bldP spid="1925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4" name="Text Box 4"/>
          <p:cNvSpPr txBox="1">
            <a:spLocks noChangeArrowheads="1"/>
          </p:cNvSpPr>
          <p:nvPr/>
        </p:nvSpPr>
        <p:spPr bwMode="auto">
          <a:xfrm>
            <a:off x="1919288" y="836614"/>
            <a:ext cx="82804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sv-FI" altLang="sv-SE" sz="2000" b="1" dirty="0">
                <a:latin typeface="Verdana" panose="020B0604030504040204" pitchFamily="34" charset="0"/>
              </a:rPr>
              <a:t>media literacy</a:t>
            </a:r>
            <a:r>
              <a:rPr lang="sv-FI" altLang="sv-SE" sz="2000" dirty="0">
                <a:latin typeface="Verdana" panose="020B0604030504040204" pitchFamily="34" charset="0"/>
              </a:rPr>
              <a:t> - </a:t>
            </a:r>
            <a:r>
              <a:rPr lang="sv-FI" altLang="sv-SE" sz="2000" i="1" dirty="0" err="1">
                <a:latin typeface="Verdana" panose="020B0604030504040204" pitchFamily="34" charset="0"/>
              </a:rPr>
              <a:t>medialukutaito</a:t>
            </a:r>
            <a:r>
              <a:rPr lang="sv-FI" altLang="sv-SE" sz="2000" dirty="0">
                <a:latin typeface="Verdana" panose="020B0604030504040204" pitchFamily="34" charset="0"/>
              </a:rPr>
              <a:t> – medieläskunnighet</a:t>
            </a:r>
          </a:p>
          <a:p>
            <a:endParaRPr lang="sv-FI" altLang="sv-SE" dirty="0">
              <a:latin typeface="Verdana" panose="020B0604030504040204" pitchFamily="34" charset="0"/>
            </a:endParaRPr>
          </a:p>
          <a:p>
            <a:endParaRPr lang="sv-FI" altLang="sv-SE" dirty="0">
              <a:latin typeface="Verdana" panose="020B0604030504040204" pitchFamily="34" charset="0"/>
            </a:endParaRPr>
          </a:p>
          <a:p>
            <a:r>
              <a:rPr lang="fi-FI" altLang="sv-SE" sz="3200" b="1" dirty="0" err="1">
                <a:solidFill>
                  <a:srgbClr val="002060"/>
                </a:solidFill>
                <a:latin typeface="Verdana" panose="020B0604030504040204" pitchFamily="34" charset="0"/>
              </a:rPr>
              <a:t>scientific</a:t>
            </a:r>
            <a:r>
              <a:rPr lang="fi-FI" altLang="sv-SE" sz="3200" b="1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fi-FI" altLang="sv-SE" sz="3200" b="1" dirty="0" err="1">
                <a:solidFill>
                  <a:srgbClr val="002060"/>
                </a:solidFill>
                <a:latin typeface="Verdana" panose="020B0604030504040204" pitchFamily="34" charset="0"/>
              </a:rPr>
              <a:t>literacy</a:t>
            </a:r>
            <a:endParaRPr lang="fi-FI" altLang="sv-SE" sz="3200" b="1" dirty="0">
              <a:solidFill>
                <a:srgbClr val="002060"/>
              </a:solidFill>
              <a:latin typeface="Verdana" panose="020B0604030504040204" pitchFamily="34" charset="0"/>
            </a:endParaRPr>
          </a:p>
          <a:p>
            <a:r>
              <a:rPr lang="fi-FI" altLang="sv-SE" sz="3200" i="1" dirty="0">
                <a:solidFill>
                  <a:srgbClr val="002060"/>
                </a:solidFill>
                <a:latin typeface="Verdana" panose="020B0604030504040204" pitchFamily="34" charset="0"/>
              </a:rPr>
              <a:t>tieteellistä lukutaitoa</a:t>
            </a:r>
          </a:p>
          <a:p>
            <a:r>
              <a:rPr lang="fi-FI" altLang="sv-SE" sz="3200" dirty="0" err="1">
                <a:solidFill>
                  <a:srgbClr val="002060"/>
                </a:solidFill>
                <a:latin typeface="Verdana" panose="020B0604030504040204" pitchFamily="34" charset="0"/>
              </a:rPr>
              <a:t>vetenskaplig</a:t>
            </a:r>
            <a:r>
              <a:rPr lang="fi-FI" altLang="sv-SE" sz="320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fi-FI" altLang="sv-SE" sz="3200" dirty="0" err="1">
                <a:solidFill>
                  <a:srgbClr val="002060"/>
                </a:solidFill>
                <a:latin typeface="Verdana" panose="020B0604030504040204" pitchFamily="34" charset="0"/>
              </a:rPr>
              <a:t>läskunnighet</a:t>
            </a:r>
            <a:endParaRPr lang="sv-FI" altLang="sv-SE" sz="3200" dirty="0">
              <a:solidFill>
                <a:srgbClr val="00206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1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Bredbild</PresentationFormat>
  <Paragraphs>59</Paragraphs>
  <Slides>11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</vt:lpstr>
      <vt:lpstr>Times New Roman</vt:lpstr>
      <vt:lpstr>Verdana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Metodologi</vt:lpstr>
      <vt:lpstr>PowerPoint-presentation</vt:lpstr>
      <vt:lpstr>PowerPoint-presentation</vt:lpstr>
      <vt:lpstr>PowerPoint-presentation</vt:lpstr>
      <vt:lpstr>PowerPoint-presentation</vt:lpstr>
      <vt:lpstr>argumentation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Ralf Wadenström</dc:creator>
  <cp:lastModifiedBy>Ralf Wadenström</cp:lastModifiedBy>
  <cp:revision>1</cp:revision>
  <dcterms:created xsi:type="dcterms:W3CDTF">2015-03-20T16:12:17Z</dcterms:created>
  <dcterms:modified xsi:type="dcterms:W3CDTF">2015-03-20T16:13:04Z</dcterms:modified>
</cp:coreProperties>
</file>