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FI"/>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0706C-7811-4D24-9EEE-FAC4F416EE0F}" type="datetimeFigureOut">
              <a:rPr lang="sv-FI" smtClean="0"/>
              <a:t>12.3.2015</a:t>
            </a:fld>
            <a:endParaRPr lang="sv-FI"/>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FI"/>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FI"/>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B7BE8-BD53-4CA0-B198-8289AD05EB23}" type="slidenum">
              <a:rPr lang="sv-FI" smtClean="0"/>
              <a:t>‹#›</a:t>
            </a:fld>
            <a:endParaRPr lang="sv-FI"/>
          </a:p>
        </p:txBody>
      </p:sp>
    </p:spTree>
    <p:extLst>
      <p:ext uri="{BB962C8B-B14F-4D97-AF65-F5344CB8AC3E}">
        <p14:creationId xmlns:p14="http://schemas.microsoft.com/office/powerpoint/2010/main" val="146066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421983FB-850E-49C8-A108-B5113370C7A3}" type="slidenum">
              <a:rPr lang="en-GB" altLang="sv-SE" sz="1200"/>
              <a:pPr/>
              <a:t>1</a:t>
            </a:fld>
            <a:endParaRPr lang="en-GB" altLang="sv-SE" sz="1200"/>
          </a:p>
        </p:txBody>
      </p:sp>
      <p:sp>
        <p:nvSpPr>
          <p:cNvPr id="16386" name="Rectangle 2"/>
          <p:cNvSpPr>
            <a:spLocks noGrp="1" noRot="1" noChangeAspect="1" noChangeArrowheads="1" noTextEdit="1"/>
          </p:cNvSpPr>
          <p:nvPr>
            <p:ph type="sldImg"/>
          </p:nvPr>
        </p:nvSpPr>
        <p:spPr>
          <a:solidFill>
            <a:srgbClr val="FFFFFF"/>
          </a:solidFill>
          <a:ln/>
        </p:spPr>
      </p:sp>
      <p:sp>
        <p:nvSpPr>
          <p:cNvPr id="16387" name="Rectangle 3"/>
          <p:cNvSpPr>
            <a:spLocks noGrp="1" noChangeArrowheads="1"/>
          </p:cNvSpPr>
          <p:nvPr>
            <p:ph type="body" idx="1"/>
          </p:nvPr>
        </p:nvSpPr>
        <p:spPr>
          <a:xfrm>
            <a:off x="679450" y="4716463"/>
            <a:ext cx="5438775" cy="4467225"/>
          </a:xfrm>
          <a:solidFill>
            <a:srgbClr val="FFFFFF"/>
          </a:solidFill>
          <a:ln>
            <a:solidFill>
              <a:srgbClr val="000000"/>
            </a:solidFill>
          </a:ln>
        </p:spPr>
        <p:txBody>
          <a:bodyPr/>
          <a:lstStyle/>
          <a:p>
            <a:pPr eaLnBrk="1" hangingPunct="1"/>
            <a:endParaRPr lang="sv-FI" altLang="sv-SE" smtClean="0"/>
          </a:p>
        </p:txBody>
      </p:sp>
    </p:spTree>
    <p:extLst>
      <p:ext uri="{BB962C8B-B14F-4D97-AF65-F5344CB8AC3E}">
        <p14:creationId xmlns:p14="http://schemas.microsoft.com/office/powerpoint/2010/main" val="1766994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Platshållare för bildobjekt 1"/>
          <p:cNvSpPr>
            <a:spLocks noGrp="1" noRot="1" noChangeAspect="1" noTextEdit="1"/>
          </p:cNvSpPr>
          <p:nvPr>
            <p:ph type="sldImg"/>
          </p:nvPr>
        </p:nvSpPr>
        <p:spPr>
          <a:ln/>
        </p:spPr>
      </p:sp>
      <p:sp>
        <p:nvSpPr>
          <p:cNvPr id="44034"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FI" altLang="sv-SE" smtClean="0"/>
          </a:p>
        </p:txBody>
      </p:sp>
      <p:sp>
        <p:nvSpPr>
          <p:cNvPr id="44035"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5E3CF791-9699-4071-8B48-4DB3FA5B7F56}" type="slidenum">
              <a:rPr lang="en-GB" altLang="sv-SE" sz="1200"/>
              <a:pPr/>
              <a:t>19</a:t>
            </a:fld>
            <a:endParaRPr lang="en-GB" altLang="sv-SE" sz="1200"/>
          </a:p>
        </p:txBody>
      </p:sp>
    </p:spTree>
    <p:extLst>
      <p:ext uri="{BB962C8B-B14F-4D97-AF65-F5344CB8AC3E}">
        <p14:creationId xmlns:p14="http://schemas.microsoft.com/office/powerpoint/2010/main" val="4017061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tshållare för bildobjekt 1"/>
          <p:cNvSpPr>
            <a:spLocks noGrp="1" noRot="1" noChangeAspect="1" noTextEdit="1"/>
          </p:cNvSpPr>
          <p:nvPr>
            <p:ph type="sldImg"/>
          </p:nvPr>
        </p:nvSpPr>
        <p:spPr>
          <a:ln/>
        </p:spPr>
      </p:sp>
      <p:sp>
        <p:nvSpPr>
          <p:cNvPr id="18434"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sv-SE" smtClean="0"/>
              <a:t>Kurssin tavoitteena on kehittää opiskelijan kriittistä tieteellistä lukutaitoa. Kurssin luento-osassa opiskelija perehtyy tieteellisen ajattelun ja</a:t>
            </a:r>
            <a:br>
              <a:rPr lang="fi-FI" altLang="sv-SE" smtClean="0"/>
            </a:br>
            <a:r>
              <a:rPr lang="fi-FI" altLang="sv-SE" smtClean="0"/>
              <a:t>argumentaation yleisiin periaatteisiin ja sen harjoitusosassa hänen tehtävänään on soveltaa näitä periaatteita johonkin julkisessa sanassa käytyyn, häntä itseään kiinnostavaan ja hänen koulutusalaansa </a:t>
            </a:r>
            <a:r>
              <a:rPr lang="sv-FI" altLang="sv-SE" smtClean="0"/>
              <a:t>sivuavaan “tiededebattiin”.</a:t>
            </a:r>
          </a:p>
        </p:txBody>
      </p:sp>
      <p:sp>
        <p:nvSpPr>
          <p:cNvPr id="18435"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500CA541-3118-46FA-887D-3A4652B83ED1}" type="slidenum">
              <a:rPr lang="en-GB" altLang="sv-SE" sz="1200"/>
              <a:pPr/>
              <a:t>2</a:t>
            </a:fld>
            <a:endParaRPr lang="en-GB" altLang="sv-SE" sz="1200"/>
          </a:p>
        </p:txBody>
      </p:sp>
    </p:spTree>
    <p:extLst>
      <p:ext uri="{BB962C8B-B14F-4D97-AF65-F5344CB8AC3E}">
        <p14:creationId xmlns:p14="http://schemas.microsoft.com/office/powerpoint/2010/main" val="2325154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4009F73A-A9F2-411F-8821-3E01EA959223}" type="slidenum">
              <a:rPr lang="en-GB" altLang="sv-SE" sz="1200"/>
              <a:pPr/>
              <a:t>4</a:t>
            </a:fld>
            <a:endParaRPr lang="en-GB" altLang="sv-SE" sz="1200"/>
          </a:p>
        </p:txBody>
      </p:sp>
      <p:sp>
        <p:nvSpPr>
          <p:cNvPr id="21506" name="Rectangle 2"/>
          <p:cNvSpPr>
            <a:spLocks noGrp="1" noRot="1" noChangeAspect="1" noChangeArrowheads="1" noTextEdit="1"/>
          </p:cNvSpPr>
          <p:nvPr>
            <p:ph type="sldImg"/>
          </p:nvPr>
        </p:nvSpPr>
        <p:spPr>
          <a:solidFill>
            <a:srgbClr val="FFFFFF"/>
          </a:solidFill>
          <a:ln/>
        </p:spPr>
      </p:sp>
      <p:sp>
        <p:nvSpPr>
          <p:cNvPr id="21507" name="Rectangle 3"/>
          <p:cNvSpPr>
            <a:spLocks noGrp="1" noChangeArrowheads="1"/>
          </p:cNvSpPr>
          <p:nvPr>
            <p:ph type="body" idx="1"/>
          </p:nvPr>
        </p:nvSpPr>
        <p:spPr>
          <a:xfrm>
            <a:off x="679450" y="4716463"/>
            <a:ext cx="5438775" cy="4467225"/>
          </a:xfrm>
          <a:solidFill>
            <a:srgbClr val="FFFFFF"/>
          </a:solidFill>
          <a:ln>
            <a:solidFill>
              <a:srgbClr val="000000"/>
            </a:solidFill>
          </a:ln>
        </p:spPr>
        <p:txBody>
          <a:bodyPr/>
          <a:lstStyle/>
          <a:p>
            <a:pPr eaLnBrk="1" hangingPunct="1"/>
            <a:r>
              <a:rPr lang="fi-FI" altLang="sv-SE" smtClean="0"/>
              <a:t>Kurssin harjoitusosassa opiskelija perehtyy oman valintansa mukaan johonkin julkisessa sanassa (esim. lehtien yleisönosastoissa) käytyyn “debattiin” jostain aiheesta, joka liittyy hänen opiskelualaansa (kuten esim. metsätalouden/maatalouden ympäristövaikutukset, metsien sertifiointi,</a:t>
            </a:r>
            <a:br>
              <a:rPr lang="fi-FI" altLang="sv-SE" smtClean="0"/>
            </a:br>
            <a:r>
              <a:rPr lang="fi-FI" altLang="sv-SE" smtClean="0"/>
              <a:t>muuntogeeniset organismit, tuotantoeläinten kohtelu, ravintokysymykset jne.) ja tekee siitä nk. argumentaatioanalyysin eli erittelee ja arvioi sitä niiden kriittistä ajattelua ja argumentaatiota koskevien pelisääntöjen valossa, joita kurssin luennoilla on käsitelty. Analyysissä ja sen tulosten raportoinnissa opiskelijan on käytettävä jotain argumenttien mallintamiseen ja arviointiin suunniteltua ohjelmaa (esim. Rationale-ohjelmaa).</a:t>
            </a:r>
            <a:endParaRPr lang="sv-FI" altLang="sv-SE" smtClean="0"/>
          </a:p>
        </p:txBody>
      </p:sp>
    </p:spTree>
    <p:extLst>
      <p:ext uri="{BB962C8B-B14F-4D97-AF65-F5344CB8AC3E}">
        <p14:creationId xmlns:p14="http://schemas.microsoft.com/office/powerpoint/2010/main" val="150542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Platshållare för bildobjekt 1"/>
          <p:cNvSpPr>
            <a:spLocks noGrp="1" noRot="1" noChangeAspect="1" noTextEdit="1"/>
          </p:cNvSpPr>
          <p:nvPr>
            <p:ph type="sldImg"/>
          </p:nvPr>
        </p:nvSpPr>
        <p:spPr>
          <a:ln/>
        </p:spPr>
      </p:sp>
      <p:sp>
        <p:nvSpPr>
          <p:cNvPr id="23554"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FI" altLang="sv-SE" smtClean="0"/>
          </a:p>
        </p:txBody>
      </p:sp>
      <p:sp>
        <p:nvSpPr>
          <p:cNvPr id="23555"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9546BE85-D1E1-4A67-A411-811F6BE9245E}" type="slidenum">
              <a:rPr lang="en-GB" altLang="sv-SE" sz="1200"/>
              <a:pPr/>
              <a:t>5</a:t>
            </a:fld>
            <a:endParaRPr lang="en-GB" altLang="sv-SE" sz="1200"/>
          </a:p>
        </p:txBody>
      </p:sp>
    </p:spTree>
    <p:extLst>
      <p:ext uri="{BB962C8B-B14F-4D97-AF65-F5344CB8AC3E}">
        <p14:creationId xmlns:p14="http://schemas.microsoft.com/office/powerpoint/2010/main" val="194109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F3BA63F1-7ADE-480D-9FF6-4001E72AABA8}" type="slidenum">
              <a:rPr lang="en-GB" altLang="sv-SE" sz="1200"/>
              <a:pPr/>
              <a:t>14</a:t>
            </a:fld>
            <a:endParaRPr lang="en-GB" altLang="sv-SE" sz="1200"/>
          </a:p>
        </p:txBody>
      </p:sp>
      <p:sp>
        <p:nvSpPr>
          <p:cNvPr id="33794" name="Rectangle 2"/>
          <p:cNvSpPr>
            <a:spLocks noGrp="1" noRot="1" noChangeAspect="1" noChangeArrowheads="1" noTextEdit="1"/>
          </p:cNvSpPr>
          <p:nvPr>
            <p:ph type="sldImg"/>
          </p:nvPr>
        </p:nvSpPr>
        <p:spPr>
          <a:solidFill>
            <a:srgbClr val="FFFFFF"/>
          </a:solidFill>
          <a:ln/>
        </p:spPr>
      </p:sp>
      <p:sp>
        <p:nvSpPr>
          <p:cNvPr id="33795" name="Rectangle 3"/>
          <p:cNvSpPr>
            <a:spLocks noGrp="1" noChangeArrowheads="1"/>
          </p:cNvSpPr>
          <p:nvPr>
            <p:ph type="body" idx="1"/>
          </p:nvPr>
        </p:nvSpPr>
        <p:spPr>
          <a:xfrm>
            <a:off x="679450" y="4716463"/>
            <a:ext cx="5438775" cy="4467225"/>
          </a:xfrm>
          <a:solidFill>
            <a:srgbClr val="FFFFFF"/>
          </a:solidFill>
          <a:ln>
            <a:solidFill>
              <a:srgbClr val="000000"/>
            </a:solidFill>
          </a:ln>
        </p:spPr>
        <p:txBody>
          <a:bodyPr/>
          <a:lstStyle/>
          <a:p>
            <a:pPr eaLnBrk="1" hangingPunct="1"/>
            <a:endParaRPr lang="sv-FI" altLang="sv-SE" smtClean="0"/>
          </a:p>
        </p:txBody>
      </p:sp>
    </p:spTree>
    <p:extLst>
      <p:ext uri="{BB962C8B-B14F-4D97-AF65-F5344CB8AC3E}">
        <p14:creationId xmlns:p14="http://schemas.microsoft.com/office/powerpoint/2010/main" val="65122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3264942C-7C6C-4464-B7DE-7529E420B951}" type="slidenum">
              <a:rPr lang="en-GB" altLang="sv-SE" sz="1200"/>
              <a:pPr/>
              <a:t>15</a:t>
            </a:fld>
            <a:endParaRPr lang="en-GB" altLang="sv-SE" sz="1200"/>
          </a:p>
        </p:txBody>
      </p:sp>
      <p:sp>
        <p:nvSpPr>
          <p:cNvPr id="35842" name="Rectangle 2"/>
          <p:cNvSpPr>
            <a:spLocks noGrp="1" noRot="1" noChangeAspect="1" noChangeArrowheads="1" noTextEdit="1"/>
          </p:cNvSpPr>
          <p:nvPr>
            <p:ph type="sldImg"/>
          </p:nvPr>
        </p:nvSpPr>
        <p:spPr>
          <a:solidFill>
            <a:srgbClr val="FFFFFF"/>
          </a:solidFill>
          <a:ln/>
        </p:spPr>
      </p:sp>
      <p:sp>
        <p:nvSpPr>
          <p:cNvPr id="35843" name="Rectangle 3"/>
          <p:cNvSpPr>
            <a:spLocks noGrp="1" noChangeArrowheads="1"/>
          </p:cNvSpPr>
          <p:nvPr>
            <p:ph type="body" idx="1"/>
          </p:nvPr>
        </p:nvSpPr>
        <p:spPr>
          <a:xfrm>
            <a:off x="679450" y="4716463"/>
            <a:ext cx="5438775" cy="4467225"/>
          </a:xfrm>
          <a:solidFill>
            <a:srgbClr val="FFFFFF"/>
          </a:solidFill>
          <a:ln>
            <a:solidFill>
              <a:srgbClr val="000000"/>
            </a:solidFill>
          </a:ln>
        </p:spPr>
        <p:txBody>
          <a:bodyPr/>
          <a:lstStyle/>
          <a:p>
            <a:pPr eaLnBrk="1" hangingPunct="1"/>
            <a:r>
              <a:rPr lang="sv-SE" altLang="sv-SE" smtClean="0"/>
              <a:t>Uttryckt i vardagliga termer är vetenskap inte så svårt att definiera. Grundforskning handlar om att systematiskt och metodiskt beskriva, förklara eller “förstå” ett intressant fenomen på sådant sätt att resultaten är representativa och upprepbara, medan tillämpad forskning mer handlar om att, på motsvarande sätt, utvärdera och konstruera. </a:t>
            </a:r>
          </a:p>
          <a:p>
            <a:pPr eaLnBrk="1" hangingPunct="1"/>
            <a:endParaRPr lang="sv-SE" altLang="sv-SE" smtClean="0"/>
          </a:p>
          <a:p>
            <a:pPr eaLnBrk="1" hangingPunct="1"/>
            <a:r>
              <a:rPr lang="sv-FI" altLang="sv-SE" smtClean="0"/>
              <a:t>Demarkationsproblemet </a:t>
            </a:r>
          </a:p>
        </p:txBody>
      </p:sp>
    </p:spTree>
    <p:extLst>
      <p:ext uri="{BB962C8B-B14F-4D97-AF65-F5344CB8AC3E}">
        <p14:creationId xmlns:p14="http://schemas.microsoft.com/office/powerpoint/2010/main" val="1853645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1A2C1EA9-CAAF-43F5-B0BF-2E8A0866FB0F}" type="slidenum">
              <a:rPr lang="en-GB" altLang="sv-SE" sz="1200"/>
              <a:pPr/>
              <a:t>16</a:t>
            </a:fld>
            <a:endParaRPr lang="en-GB" altLang="sv-SE" sz="1200"/>
          </a:p>
        </p:txBody>
      </p:sp>
      <p:sp>
        <p:nvSpPr>
          <p:cNvPr id="37890" name="Rectangle 2"/>
          <p:cNvSpPr>
            <a:spLocks noGrp="1" noRot="1" noChangeAspect="1" noChangeArrowheads="1" noTextEdit="1"/>
          </p:cNvSpPr>
          <p:nvPr>
            <p:ph type="sldImg"/>
          </p:nvPr>
        </p:nvSpPr>
        <p:spPr>
          <a:solidFill>
            <a:srgbClr val="FFFFFF"/>
          </a:solidFill>
          <a:ln/>
        </p:spPr>
      </p:sp>
      <p:sp>
        <p:nvSpPr>
          <p:cNvPr id="37891" name="Rectangle 3"/>
          <p:cNvSpPr>
            <a:spLocks noGrp="1" noChangeArrowheads="1"/>
          </p:cNvSpPr>
          <p:nvPr>
            <p:ph type="body" idx="1"/>
          </p:nvPr>
        </p:nvSpPr>
        <p:spPr>
          <a:xfrm>
            <a:off x="679450" y="4716463"/>
            <a:ext cx="5438775" cy="4467225"/>
          </a:xfrm>
          <a:solidFill>
            <a:srgbClr val="FFFFFF"/>
          </a:solidFill>
          <a:ln>
            <a:solidFill>
              <a:srgbClr val="000000"/>
            </a:solidFill>
          </a:ln>
        </p:spPr>
        <p:txBody>
          <a:bodyPr/>
          <a:lstStyle/>
          <a:p>
            <a:pPr eaLnBrk="1" hangingPunct="1"/>
            <a:r>
              <a:rPr lang="sv-SE" altLang="sv-SE" smtClean="0"/>
              <a:t>Fackvetenskapliga artiklar följer stränga regler för hur de är disponerade. Så här kan det se ut: Rubriken har karaktär av syltburksetikett och syftar till att entydigt meddela innehållet. Den följs av en sammanfattning som på forskarjargong kallas abstract. Själva artikeltexten inleds med problemets art och omfattning, samt redovisar bakomliggande teori och tidigare forskning. Därefter beskrivs och motiveras val av metoder för datafångst och analys.</a:t>
            </a:r>
            <a:endParaRPr lang="sv-FI" altLang="sv-SE" smtClean="0"/>
          </a:p>
          <a:p>
            <a:pPr eaLnBrk="1" hangingPunct="1"/>
            <a:endParaRPr lang="sv-FI" altLang="sv-SE" smtClean="0"/>
          </a:p>
        </p:txBody>
      </p:sp>
    </p:spTree>
    <p:extLst>
      <p:ext uri="{BB962C8B-B14F-4D97-AF65-F5344CB8AC3E}">
        <p14:creationId xmlns:p14="http://schemas.microsoft.com/office/powerpoint/2010/main" val="915708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Platshållare för bildobjekt 1"/>
          <p:cNvSpPr>
            <a:spLocks noGrp="1" noRot="1" noChangeAspect="1" noTextEdit="1"/>
          </p:cNvSpPr>
          <p:nvPr>
            <p:ph type="sldImg"/>
          </p:nvPr>
        </p:nvSpPr>
        <p:spPr>
          <a:ln/>
        </p:spPr>
      </p:sp>
      <p:sp>
        <p:nvSpPr>
          <p:cNvPr id="39938"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FI" altLang="sv-SE" smtClean="0"/>
          </a:p>
        </p:txBody>
      </p:sp>
      <p:sp>
        <p:nvSpPr>
          <p:cNvPr id="39939"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AC092A09-18E8-4C15-B9D5-36F3C1881BFF}" type="slidenum">
              <a:rPr lang="en-GB" altLang="sv-SE" sz="1200"/>
              <a:pPr/>
              <a:t>17</a:t>
            </a:fld>
            <a:endParaRPr lang="en-GB" altLang="sv-SE" sz="1200"/>
          </a:p>
        </p:txBody>
      </p:sp>
    </p:spTree>
    <p:extLst>
      <p:ext uri="{BB962C8B-B14F-4D97-AF65-F5344CB8AC3E}">
        <p14:creationId xmlns:p14="http://schemas.microsoft.com/office/powerpoint/2010/main" val="3754150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EC6ED297-EAD6-476A-B7EB-62CED5BC629D}" type="slidenum">
              <a:rPr lang="en-GB" altLang="sv-SE" sz="1200"/>
              <a:pPr/>
              <a:t>18</a:t>
            </a:fld>
            <a:endParaRPr lang="en-GB" altLang="sv-SE" sz="1200"/>
          </a:p>
        </p:txBody>
      </p:sp>
      <p:sp>
        <p:nvSpPr>
          <p:cNvPr id="41986" name="Rectangle 2"/>
          <p:cNvSpPr>
            <a:spLocks noGrp="1" noRot="1" noChangeAspect="1" noChangeArrowheads="1" noTextEdit="1"/>
          </p:cNvSpPr>
          <p:nvPr>
            <p:ph type="sldImg"/>
          </p:nvPr>
        </p:nvSpPr>
        <p:spPr>
          <a:solidFill>
            <a:srgbClr val="FFFFFF"/>
          </a:solidFill>
          <a:ln/>
        </p:spPr>
      </p:sp>
      <p:sp>
        <p:nvSpPr>
          <p:cNvPr id="41987" name="Rectangle 3"/>
          <p:cNvSpPr>
            <a:spLocks noGrp="1" noChangeArrowheads="1"/>
          </p:cNvSpPr>
          <p:nvPr>
            <p:ph type="body" idx="1"/>
          </p:nvPr>
        </p:nvSpPr>
        <p:spPr>
          <a:xfrm>
            <a:off x="679450" y="4716463"/>
            <a:ext cx="5438775" cy="4467225"/>
          </a:xfrm>
          <a:solidFill>
            <a:srgbClr val="FFFFFF"/>
          </a:solidFill>
          <a:ln>
            <a:solidFill>
              <a:srgbClr val="000000"/>
            </a:solidFill>
          </a:ln>
        </p:spPr>
        <p:txBody>
          <a:bodyPr/>
          <a:lstStyle/>
          <a:p>
            <a:pPr eaLnBrk="1" hangingPunct="1"/>
            <a:r>
              <a:rPr lang="sv-FI" altLang="sv-SE" smtClean="0"/>
              <a:t>Bild. http://sv.wikipedia.org/wiki/Kunskapsteori</a:t>
            </a:r>
          </a:p>
        </p:txBody>
      </p:sp>
    </p:spTree>
    <p:extLst>
      <p:ext uri="{BB962C8B-B14F-4D97-AF65-F5344CB8AC3E}">
        <p14:creationId xmlns:p14="http://schemas.microsoft.com/office/powerpoint/2010/main" val="3285619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FI"/>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FI"/>
          </a:p>
        </p:txBody>
      </p:sp>
      <p:sp>
        <p:nvSpPr>
          <p:cNvPr id="4" name="Platshållare för datum 3"/>
          <p:cNvSpPr>
            <a:spLocks noGrp="1"/>
          </p:cNvSpPr>
          <p:nvPr>
            <p:ph type="dt" sz="half" idx="10"/>
          </p:nvPr>
        </p:nvSpPr>
        <p:spPr/>
        <p:txBody>
          <a:bodyPr/>
          <a:lstStyle/>
          <a:p>
            <a:fld id="{7624AB2C-5D86-4B4C-B349-FD886C0627D9}" type="datetimeFigureOut">
              <a:rPr lang="sv-FI" smtClean="0"/>
              <a:t>12.3.2015</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EB87B22A-6197-4207-90BE-F9242A1AB200}" type="slidenum">
              <a:rPr lang="sv-FI" smtClean="0"/>
              <a:t>‹#›</a:t>
            </a:fld>
            <a:endParaRPr lang="sv-FI"/>
          </a:p>
        </p:txBody>
      </p:sp>
    </p:spTree>
    <p:extLst>
      <p:ext uri="{BB962C8B-B14F-4D97-AF65-F5344CB8AC3E}">
        <p14:creationId xmlns:p14="http://schemas.microsoft.com/office/powerpoint/2010/main" val="3457268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datum 3"/>
          <p:cNvSpPr>
            <a:spLocks noGrp="1"/>
          </p:cNvSpPr>
          <p:nvPr>
            <p:ph type="dt" sz="half" idx="10"/>
          </p:nvPr>
        </p:nvSpPr>
        <p:spPr/>
        <p:txBody>
          <a:bodyPr/>
          <a:lstStyle/>
          <a:p>
            <a:fld id="{7624AB2C-5D86-4B4C-B349-FD886C0627D9}" type="datetimeFigureOut">
              <a:rPr lang="sv-FI" smtClean="0"/>
              <a:t>12.3.2015</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EB87B22A-6197-4207-90BE-F9242A1AB200}" type="slidenum">
              <a:rPr lang="sv-FI" smtClean="0"/>
              <a:t>‹#›</a:t>
            </a:fld>
            <a:endParaRPr lang="sv-FI"/>
          </a:p>
        </p:txBody>
      </p:sp>
    </p:spTree>
    <p:extLst>
      <p:ext uri="{BB962C8B-B14F-4D97-AF65-F5344CB8AC3E}">
        <p14:creationId xmlns:p14="http://schemas.microsoft.com/office/powerpoint/2010/main" val="128226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FI"/>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datum 3"/>
          <p:cNvSpPr>
            <a:spLocks noGrp="1"/>
          </p:cNvSpPr>
          <p:nvPr>
            <p:ph type="dt" sz="half" idx="10"/>
          </p:nvPr>
        </p:nvSpPr>
        <p:spPr/>
        <p:txBody>
          <a:bodyPr/>
          <a:lstStyle/>
          <a:p>
            <a:fld id="{7624AB2C-5D86-4B4C-B349-FD886C0627D9}" type="datetimeFigureOut">
              <a:rPr lang="sv-FI" smtClean="0"/>
              <a:t>12.3.2015</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EB87B22A-6197-4207-90BE-F9242A1AB200}" type="slidenum">
              <a:rPr lang="sv-FI" smtClean="0"/>
              <a:t>‹#›</a:t>
            </a:fld>
            <a:endParaRPr lang="sv-FI"/>
          </a:p>
        </p:txBody>
      </p:sp>
    </p:spTree>
    <p:extLst>
      <p:ext uri="{BB962C8B-B14F-4D97-AF65-F5344CB8AC3E}">
        <p14:creationId xmlns:p14="http://schemas.microsoft.com/office/powerpoint/2010/main" val="2310343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datum 3"/>
          <p:cNvSpPr>
            <a:spLocks noGrp="1"/>
          </p:cNvSpPr>
          <p:nvPr>
            <p:ph type="dt" sz="half" idx="10"/>
          </p:nvPr>
        </p:nvSpPr>
        <p:spPr/>
        <p:txBody>
          <a:bodyPr/>
          <a:lstStyle/>
          <a:p>
            <a:fld id="{7624AB2C-5D86-4B4C-B349-FD886C0627D9}" type="datetimeFigureOut">
              <a:rPr lang="sv-FI" smtClean="0"/>
              <a:t>12.3.2015</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EB87B22A-6197-4207-90BE-F9242A1AB200}" type="slidenum">
              <a:rPr lang="sv-FI" smtClean="0"/>
              <a:t>‹#›</a:t>
            </a:fld>
            <a:endParaRPr lang="sv-FI"/>
          </a:p>
        </p:txBody>
      </p:sp>
    </p:spTree>
    <p:extLst>
      <p:ext uri="{BB962C8B-B14F-4D97-AF65-F5344CB8AC3E}">
        <p14:creationId xmlns:p14="http://schemas.microsoft.com/office/powerpoint/2010/main" val="3566814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FI"/>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624AB2C-5D86-4B4C-B349-FD886C0627D9}" type="datetimeFigureOut">
              <a:rPr lang="sv-FI" smtClean="0"/>
              <a:t>12.3.2015</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EB87B22A-6197-4207-90BE-F9242A1AB200}" type="slidenum">
              <a:rPr lang="sv-FI" smtClean="0"/>
              <a:t>‹#›</a:t>
            </a:fld>
            <a:endParaRPr lang="sv-FI"/>
          </a:p>
        </p:txBody>
      </p:sp>
    </p:spTree>
    <p:extLst>
      <p:ext uri="{BB962C8B-B14F-4D97-AF65-F5344CB8AC3E}">
        <p14:creationId xmlns:p14="http://schemas.microsoft.com/office/powerpoint/2010/main" val="1731015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5" name="Platshållare för datum 4"/>
          <p:cNvSpPr>
            <a:spLocks noGrp="1"/>
          </p:cNvSpPr>
          <p:nvPr>
            <p:ph type="dt" sz="half" idx="10"/>
          </p:nvPr>
        </p:nvSpPr>
        <p:spPr/>
        <p:txBody>
          <a:bodyPr/>
          <a:lstStyle/>
          <a:p>
            <a:fld id="{7624AB2C-5D86-4B4C-B349-FD886C0627D9}" type="datetimeFigureOut">
              <a:rPr lang="sv-FI" smtClean="0"/>
              <a:t>12.3.2015</a:t>
            </a:fld>
            <a:endParaRPr lang="sv-FI"/>
          </a:p>
        </p:txBody>
      </p:sp>
      <p:sp>
        <p:nvSpPr>
          <p:cNvPr id="6" name="Platshållare för sidfot 5"/>
          <p:cNvSpPr>
            <a:spLocks noGrp="1"/>
          </p:cNvSpPr>
          <p:nvPr>
            <p:ph type="ftr" sz="quarter" idx="11"/>
          </p:nvPr>
        </p:nvSpPr>
        <p:spPr/>
        <p:txBody>
          <a:bodyPr/>
          <a:lstStyle/>
          <a:p>
            <a:endParaRPr lang="sv-FI"/>
          </a:p>
        </p:txBody>
      </p:sp>
      <p:sp>
        <p:nvSpPr>
          <p:cNvPr id="7" name="Platshållare för bildnummer 6"/>
          <p:cNvSpPr>
            <a:spLocks noGrp="1"/>
          </p:cNvSpPr>
          <p:nvPr>
            <p:ph type="sldNum" sz="quarter" idx="12"/>
          </p:nvPr>
        </p:nvSpPr>
        <p:spPr/>
        <p:txBody>
          <a:bodyPr/>
          <a:lstStyle/>
          <a:p>
            <a:fld id="{EB87B22A-6197-4207-90BE-F9242A1AB200}" type="slidenum">
              <a:rPr lang="sv-FI" smtClean="0"/>
              <a:t>‹#›</a:t>
            </a:fld>
            <a:endParaRPr lang="sv-FI"/>
          </a:p>
        </p:txBody>
      </p:sp>
    </p:spTree>
    <p:extLst>
      <p:ext uri="{BB962C8B-B14F-4D97-AF65-F5344CB8AC3E}">
        <p14:creationId xmlns:p14="http://schemas.microsoft.com/office/powerpoint/2010/main" val="3617424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FI"/>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7" name="Platshållare för datum 6"/>
          <p:cNvSpPr>
            <a:spLocks noGrp="1"/>
          </p:cNvSpPr>
          <p:nvPr>
            <p:ph type="dt" sz="half" idx="10"/>
          </p:nvPr>
        </p:nvSpPr>
        <p:spPr/>
        <p:txBody>
          <a:bodyPr/>
          <a:lstStyle/>
          <a:p>
            <a:fld id="{7624AB2C-5D86-4B4C-B349-FD886C0627D9}" type="datetimeFigureOut">
              <a:rPr lang="sv-FI" smtClean="0"/>
              <a:t>12.3.2015</a:t>
            </a:fld>
            <a:endParaRPr lang="sv-FI"/>
          </a:p>
        </p:txBody>
      </p:sp>
      <p:sp>
        <p:nvSpPr>
          <p:cNvPr id="8" name="Platshållare för sidfot 7"/>
          <p:cNvSpPr>
            <a:spLocks noGrp="1"/>
          </p:cNvSpPr>
          <p:nvPr>
            <p:ph type="ftr" sz="quarter" idx="11"/>
          </p:nvPr>
        </p:nvSpPr>
        <p:spPr/>
        <p:txBody>
          <a:bodyPr/>
          <a:lstStyle/>
          <a:p>
            <a:endParaRPr lang="sv-FI"/>
          </a:p>
        </p:txBody>
      </p:sp>
      <p:sp>
        <p:nvSpPr>
          <p:cNvPr id="9" name="Platshållare för bildnummer 8"/>
          <p:cNvSpPr>
            <a:spLocks noGrp="1"/>
          </p:cNvSpPr>
          <p:nvPr>
            <p:ph type="sldNum" sz="quarter" idx="12"/>
          </p:nvPr>
        </p:nvSpPr>
        <p:spPr/>
        <p:txBody>
          <a:bodyPr/>
          <a:lstStyle/>
          <a:p>
            <a:fld id="{EB87B22A-6197-4207-90BE-F9242A1AB200}" type="slidenum">
              <a:rPr lang="sv-FI" smtClean="0"/>
              <a:t>‹#›</a:t>
            </a:fld>
            <a:endParaRPr lang="sv-FI"/>
          </a:p>
        </p:txBody>
      </p:sp>
    </p:spTree>
    <p:extLst>
      <p:ext uri="{BB962C8B-B14F-4D97-AF65-F5344CB8AC3E}">
        <p14:creationId xmlns:p14="http://schemas.microsoft.com/office/powerpoint/2010/main" val="2093471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datum 2"/>
          <p:cNvSpPr>
            <a:spLocks noGrp="1"/>
          </p:cNvSpPr>
          <p:nvPr>
            <p:ph type="dt" sz="half" idx="10"/>
          </p:nvPr>
        </p:nvSpPr>
        <p:spPr/>
        <p:txBody>
          <a:bodyPr/>
          <a:lstStyle/>
          <a:p>
            <a:fld id="{7624AB2C-5D86-4B4C-B349-FD886C0627D9}" type="datetimeFigureOut">
              <a:rPr lang="sv-FI" smtClean="0"/>
              <a:t>12.3.2015</a:t>
            </a:fld>
            <a:endParaRPr lang="sv-FI"/>
          </a:p>
        </p:txBody>
      </p:sp>
      <p:sp>
        <p:nvSpPr>
          <p:cNvPr id="4" name="Platshållare för sidfot 3"/>
          <p:cNvSpPr>
            <a:spLocks noGrp="1"/>
          </p:cNvSpPr>
          <p:nvPr>
            <p:ph type="ftr" sz="quarter" idx="11"/>
          </p:nvPr>
        </p:nvSpPr>
        <p:spPr/>
        <p:txBody>
          <a:bodyPr/>
          <a:lstStyle/>
          <a:p>
            <a:endParaRPr lang="sv-FI"/>
          </a:p>
        </p:txBody>
      </p:sp>
      <p:sp>
        <p:nvSpPr>
          <p:cNvPr id="5" name="Platshållare för bildnummer 4"/>
          <p:cNvSpPr>
            <a:spLocks noGrp="1"/>
          </p:cNvSpPr>
          <p:nvPr>
            <p:ph type="sldNum" sz="quarter" idx="12"/>
          </p:nvPr>
        </p:nvSpPr>
        <p:spPr/>
        <p:txBody>
          <a:bodyPr/>
          <a:lstStyle/>
          <a:p>
            <a:fld id="{EB87B22A-6197-4207-90BE-F9242A1AB200}" type="slidenum">
              <a:rPr lang="sv-FI" smtClean="0"/>
              <a:t>‹#›</a:t>
            </a:fld>
            <a:endParaRPr lang="sv-FI"/>
          </a:p>
        </p:txBody>
      </p:sp>
    </p:spTree>
    <p:extLst>
      <p:ext uri="{BB962C8B-B14F-4D97-AF65-F5344CB8AC3E}">
        <p14:creationId xmlns:p14="http://schemas.microsoft.com/office/powerpoint/2010/main" val="50484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24AB2C-5D86-4B4C-B349-FD886C0627D9}" type="datetimeFigureOut">
              <a:rPr lang="sv-FI" smtClean="0"/>
              <a:t>12.3.2015</a:t>
            </a:fld>
            <a:endParaRPr lang="sv-FI"/>
          </a:p>
        </p:txBody>
      </p:sp>
      <p:sp>
        <p:nvSpPr>
          <p:cNvPr id="3" name="Platshållare för sidfot 2"/>
          <p:cNvSpPr>
            <a:spLocks noGrp="1"/>
          </p:cNvSpPr>
          <p:nvPr>
            <p:ph type="ftr" sz="quarter" idx="11"/>
          </p:nvPr>
        </p:nvSpPr>
        <p:spPr/>
        <p:txBody>
          <a:bodyPr/>
          <a:lstStyle/>
          <a:p>
            <a:endParaRPr lang="sv-FI"/>
          </a:p>
        </p:txBody>
      </p:sp>
      <p:sp>
        <p:nvSpPr>
          <p:cNvPr id="4" name="Platshållare för bildnummer 3"/>
          <p:cNvSpPr>
            <a:spLocks noGrp="1"/>
          </p:cNvSpPr>
          <p:nvPr>
            <p:ph type="sldNum" sz="quarter" idx="12"/>
          </p:nvPr>
        </p:nvSpPr>
        <p:spPr/>
        <p:txBody>
          <a:bodyPr/>
          <a:lstStyle/>
          <a:p>
            <a:fld id="{EB87B22A-6197-4207-90BE-F9242A1AB200}" type="slidenum">
              <a:rPr lang="sv-FI" smtClean="0"/>
              <a:t>‹#›</a:t>
            </a:fld>
            <a:endParaRPr lang="sv-FI"/>
          </a:p>
        </p:txBody>
      </p:sp>
    </p:spTree>
    <p:extLst>
      <p:ext uri="{BB962C8B-B14F-4D97-AF65-F5344CB8AC3E}">
        <p14:creationId xmlns:p14="http://schemas.microsoft.com/office/powerpoint/2010/main" val="1334011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FI"/>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624AB2C-5D86-4B4C-B349-FD886C0627D9}" type="datetimeFigureOut">
              <a:rPr lang="sv-FI" smtClean="0"/>
              <a:t>12.3.2015</a:t>
            </a:fld>
            <a:endParaRPr lang="sv-FI"/>
          </a:p>
        </p:txBody>
      </p:sp>
      <p:sp>
        <p:nvSpPr>
          <p:cNvPr id="6" name="Platshållare för sidfot 5"/>
          <p:cNvSpPr>
            <a:spLocks noGrp="1"/>
          </p:cNvSpPr>
          <p:nvPr>
            <p:ph type="ftr" sz="quarter" idx="11"/>
          </p:nvPr>
        </p:nvSpPr>
        <p:spPr/>
        <p:txBody>
          <a:bodyPr/>
          <a:lstStyle/>
          <a:p>
            <a:endParaRPr lang="sv-FI"/>
          </a:p>
        </p:txBody>
      </p:sp>
      <p:sp>
        <p:nvSpPr>
          <p:cNvPr id="7" name="Platshållare för bildnummer 6"/>
          <p:cNvSpPr>
            <a:spLocks noGrp="1"/>
          </p:cNvSpPr>
          <p:nvPr>
            <p:ph type="sldNum" sz="quarter" idx="12"/>
          </p:nvPr>
        </p:nvSpPr>
        <p:spPr/>
        <p:txBody>
          <a:bodyPr/>
          <a:lstStyle/>
          <a:p>
            <a:fld id="{EB87B22A-6197-4207-90BE-F9242A1AB200}" type="slidenum">
              <a:rPr lang="sv-FI" smtClean="0"/>
              <a:t>‹#›</a:t>
            </a:fld>
            <a:endParaRPr lang="sv-FI"/>
          </a:p>
        </p:txBody>
      </p:sp>
    </p:spTree>
    <p:extLst>
      <p:ext uri="{BB962C8B-B14F-4D97-AF65-F5344CB8AC3E}">
        <p14:creationId xmlns:p14="http://schemas.microsoft.com/office/powerpoint/2010/main" val="3408223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FI"/>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FI"/>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624AB2C-5D86-4B4C-B349-FD886C0627D9}" type="datetimeFigureOut">
              <a:rPr lang="sv-FI" smtClean="0"/>
              <a:t>12.3.2015</a:t>
            </a:fld>
            <a:endParaRPr lang="sv-FI"/>
          </a:p>
        </p:txBody>
      </p:sp>
      <p:sp>
        <p:nvSpPr>
          <p:cNvPr id="6" name="Platshållare för sidfot 5"/>
          <p:cNvSpPr>
            <a:spLocks noGrp="1"/>
          </p:cNvSpPr>
          <p:nvPr>
            <p:ph type="ftr" sz="quarter" idx="11"/>
          </p:nvPr>
        </p:nvSpPr>
        <p:spPr/>
        <p:txBody>
          <a:bodyPr/>
          <a:lstStyle/>
          <a:p>
            <a:endParaRPr lang="sv-FI"/>
          </a:p>
        </p:txBody>
      </p:sp>
      <p:sp>
        <p:nvSpPr>
          <p:cNvPr id="7" name="Platshållare för bildnummer 6"/>
          <p:cNvSpPr>
            <a:spLocks noGrp="1"/>
          </p:cNvSpPr>
          <p:nvPr>
            <p:ph type="sldNum" sz="quarter" idx="12"/>
          </p:nvPr>
        </p:nvSpPr>
        <p:spPr/>
        <p:txBody>
          <a:bodyPr/>
          <a:lstStyle/>
          <a:p>
            <a:fld id="{EB87B22A-6197-4207-90BE-F9242A1AB200}" type="slidenum">
              <a:rPr lang="sv-FI" smtClean="0"/>
              <a:t>‹#›</a:t>
            </a:fld>
            <a:endParaRPr lang="sv-FI"/>
          </a:p>
        </p:txBody>
      </p:sp>
    </p:spTree>
    <p:extLst>
      <p:ext uri="{BB962C8B-B14F-4D97-AF65-F5344CB8AC3E}">
        <p14:creationId xmlns:p14="http://schemas.microsoft.com/office/powerpoint/2010/main" val="3623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FI"/>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4AB2C-5D86-4B4C-B349-FD886C0627D9}" type="datetimeFigureOut">
              <a:rPr lang="sv-FI" smtClean="0"/>
              <a:t>12.3.2015</a:t>
            </a:fld>
            <a:endParaRPr lang="sv-FI"/>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FI"/>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87B22A-6197-4207-90BE-F9242A1AB200}" type="slidenum">
              <a:rPr lang="sv-FI" smtClean="0"/>
              <a:t>‹#›</a:t>
            </a:fld>
            <a:endParaRPr lang="sv-FI"/>
          </a:p>
        </p:txBody>
      </p:sp>
    </p:spTree>
    <p:extLst>
      <p:ext uri="{BB962C8B-B14F-4D97-AF65-F5344CB8AC3E}">
        <p14:creationId xmlns:p14="http://schemas.microsoft.com/office/powerpoint/2010/main" val="1119936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vt.se/nyheter/sverige/debatt-om-d-vitamin-i-aktuellt"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hyperlink" Target="http://hbl.fi/opinion/ledare/2015-02-28/727176/forskning-har-visat"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wadenstrom.net/vf2015"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arenan.yle.fi/tv/2146905/#/play"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venska.yle.fi/dataviz/2013/nathat/fogelholm.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2209800" y="1295400"/>
            <a:ext cx="7772400" cy="1143000"/>
          </a:xfrm>
        </p:spPr>
        <p:txBody>
          <a:bodyPr/>
          <a:lstStyle/>
          <a:p>
            <a:pPr algn="l" eaLnBrk="1" hangingPunct="1"/>
            <a:r>
              <a:rPr lang="sv-SE" altLang="sv-SE" sz="7200" dirty="0">
                <a:solidFill>
                  <a:srgbClr val="0070C0"/>
                </a:solidFill>
                <a:latin typeface="Arial" panose="020B0604020202020204" pitchFamily="34" charset="0"/>
              </a:rPr>
              <a:t>Vetenskapsfilosofi</a:t>
            </a:r>
            <a:endParaRPr lang="sv-SE" altLang="sv-SE" sz="3600" dirty="0">
              <a:solidFill>
                <a:srgbClr val="0070C0"/>
              </a:solidFill>
              <a:latin typeface="Verdana" panose="020B0604030504040204" pitchFamily="34" charset="0"/>
            </a:endParaRPr>
          </a:p>
        </p:txBody>
      </p:sp>
    </p:spTree>
    <p:extLst>
      <p:ext uri="{BB962C8B-B14F-4D97-AF65-F5344CB8AC3E}">
        <p14:creationId xmlns:p14="http://schemas.microsoft.com/office/powerpoint/2010/main" val="971725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79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4164" y="404814"/>
            <a:ext cx="65436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656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93664"/>
            <a:ext cx="6337300" cy="667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1846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1412876"/>
            <a:ext cx="7397750"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7829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4114" y="0"/>
            <a:ext cx="6962775" cy="675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2665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2057400" y="609600"/>
            <a:ext cx="7924800" cy="1143000"/>
          </a:xfrm>
        </p:spPr>
        <p:txBody>
          <a:bodyPr/>
          <a:lstStyle/>
          <a:p>
            <a:pPr algn="l" eaLnBrk="1" hangingPunct="1"/>
            <a:r>
              <a:rPr lang="sv-FI" altLang="sv-SE" sz="4000" b="1" dirty="0">
                <a:solidFill>
                  <a:srgbClr val="0070C0"/>
                </a:solidFill>
                <a:latin typeface="Arial" panose="020B0604020202020204" pitchFamily="34" charset="0"/>
              </a:rPr>
              <a:t>Vad är vetenskapsfilosofi?</a:t>
            </a:r>
            <a:endParaRPr lang="sv-FI" altLang="sv-SE" sz="4000" dirty="0">
              <a:solidFill>
                <a:srgbClr val="0070C0"/>
              </a:solidFill>
              <a:latin typeface="Arial" panose="020B0604020202020204" pitchFamily="34" charset="0"/>
            </a:endParaRPr>
          </a:p>
        </p:txBody>
      </p:sp>
      <p:sp>
        <p:nvSpPr>
          <p:cNvPr id="172035" name="Rectangle 3"/>
          <p:cNvSpPr>
            <a:spLocks noChangeArrowheads="1"/>
          </p:cNvSpPr>
          <p:nvPr/>
        </p:nvSpPr>
        <p:spPr bwMode="auto">
          <a:xfrm>
            <a:off x="2057400" y="1989138"/>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r>
              <a:rPr lang="sv-FI" altLang="sv-SE" sz="3500" dirty="0">
                <a:solidFill>
                  <a:srgbClr val="0070C0"/>
                </a:solidFill>
                <a:latin typeface="Arial" panose="020B0604020202020204" pitchFamily="34" charset="0"/>
              </a:rPr>
              <a:t>Vetenskapsfilosofi är en metavetenskap,</a:t>
            </a:r>
          </a:p>
          <a:p>
            <a:r>
              <a:rPr lang="sv-FI" altLang="sv-SE" sz="3500" dirty="0">
                <a:solidFill>
                  <a:srgbClr val="0070C0"/>
                </a:solidFill>
                <a:latin typeface="Arial" panose="020B0604020202020204" pitchFamily="34" charset="0"/>
              </a:rPr>
              <a:t>eller ingen vetenskap alls.</a:t>
            </a:r>
          </a:p>
          <a:p>
            <a:endParaRPr lang="sv-FI" altLang="sv-SE" sz="3500" dirty="0">
              <a:solidFill>
                <a:srgbClr val="0070C0"/>
              </a:solidFill>
              <a:latin typeface="Arial" panose="020B0604020202020204" pitchFamily="34" charset="0"/>
            </a:endParaRPr>
          </a:p>
          <a:p>
            <a:r>
              <a:rPr lang="sv-FI" altLang="sv-SE" sz="3500" dirty="0">
                <a:solidFill>
                  <a:srgbClr val="0070C0"/>
                </a:solidFill>
                <a:latin typeface="Arial" panose="020B0604020202020204" pitchFamily="34" charset="0"/>
              </a:rPr>
              <a:t>Vetenskapsfilosofi kallas även vetenskapsteori.</a:t>
            </a:r>
          </a:p>
          <a:p>
            <a:endParaRPr lang="sv-FI" altLang="sv-SE" sz="3500" dirty="0">
              <a:solidFill>
                <a:srgbClr val="0070C0"/>
              </a:solidFill>
              <a:latin typeface="Arial" panose="020B0604020202020204" pitchFamily="34" charset="0"/>
            </a:endParaRPr>
          </a:p>
          <a:p>
            <a:r>
              <a:rPr lang="sv-FI" altLang="sv-SE" sz="3500" dirty="0">
                <a:solidFill>
                  <a:srgbClr val="0070C0"/>
                </a:solidFill>
                <a:latin typeface="Arial" panose="020B0604020202020204" pitchFamily="34" charset="0"/>
              </a:rPr>
              <a:t>Vetenskapsfilosofin studerar </a:t>
            </a:r>
            <a:r>
              <a:rPr lang="sv-FI" altLang="sv-SE" sz="3500" u="sng" dirty="0">
                <a:solidFill>
                  <a:srgbClr val="0070C0"/>
                </a:solidFill>
                <a:latin typeface="Arial" panose="020B0604020202020204" pitchFamily="34" charset="0"/>
              </a:rPr>
              <a:t>vetenskap</a:t>
            </a:r>
            <a:r>
              <a:rPr lang="sv-FI" altLang="sv-SE" sz="3500" dirty="0">
                <a:solidFill>
                  <a:srgbClr val="0070C0"/>
                </a:solidFill>
                <a:latin typeface="Arial" panose="020B0604020202020204" pitchFamily="34" charset="0"/>
              </a:rPr>
              <a:t>.</a:t>
            </a:r>
          </a:p>
          <a:p>
            <a:endParaRPr lang="sv-FI" altLang="sv-SE" sz="3500" dirty="0">
              <a:solidFill>
                <a:srgbClr val="0070C0"/>
              </a:solidFill>
              <a:latin typeface="Arial" panose="020B0604020202020204" pitchFamily="34" charset="0"/>
            </a:endParaRPr>
          </a:p>
        </p:txBody>
      </p:sp>
    </p:spTree>
    <p:extLst>
      <p:ext uri="{BB962C8B-B14F-4D97-AF65-F5344CB8AC3E}">
        <p14:creationId xmlns:p14="http://schemas.microsoft.com/office/powerpoint/2010/main" val="2393128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20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203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203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20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2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build="p" autoUpdateAnimBg="0"/>
      <p:bldP spid="17203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2332149" y="403762"/>
            <a:ext cx="10515600" cy="1325563"/>
          </a:xfrm>
        </p:spPr>
        <p:txBody>
          <a:bodyPr/>
          <a:lstStyle/>
          <a:p>
            <a:pPr algn="l" eaLnBrk="1" hangingPunct="1"/>
            <a:r>
              <a:rPr lang="sv-FI" altLang="sv-SE" sz="4000" b="1" dirty="0">
                <a:solidFill>
                  <a:srgbClr val="0070C0"/>
                </a:solidFill>
                <a:latin typeface="Arial" panose="020B0604020202020204" pitchFamily="34" charset="0"/>
                <a:cs typeface="Arial" panose="020B0604020202020204" pitchFamily="34" charset="0"/>
              </a:rPr>
              <a:t>Vad är vetenskap</a:t>
            </a:r>
            <a:r>
              <a:rPr lang="sv-FI" altLang="sv-SE" sz="3600" b="1" dirty="0">
                <a:solidFill>
                  <a:srgbClr val="0070C0"/>
                </a:solidFill>
                <a:latin typeface="Arial" panose="020B0604020202020204" pitchFamily="34" charset="0"/>
                <a:cs typeface="Arial" panose="020B0604020202020204" pitchFamily="34" charset="0"/>
              </a:rPr>
              <a:t>?</a:t>
            </a:r>
            <a:endParaRPr lang="sv-FI" altLang="sv-SE" sz="3600" dirty="0">
              <a:solidFill>
                <a:srgbClr val="0070C0"/>
              </a:solidFill>
              <a:latin typeface="Arial" panose="020B0604020202020204" pitchFamily="34" charset="0"/>
              <a:cs typeface="Arial" panose="020B0604020202020204" pitchFamily="34" charset="0"/>
            </a:endParaRPr>
          </a:p>
        </p:txBody>
      </p:sp>
      <p:sp>
        <p:nvSpPr>
          <p:cNvPr id="174083" name="Rectangle 3"/>
          <p:cNvSpPr>
            <a:spLocks noChangeArrowheads="1"/>
          </p:cNvSpPr>
          <p:nvPr/>
        </p:nvSpPr>
        <p:spPr bwMode="auto">
          <a:xfrm>
            <a:off x="2209801" y="1981200"/>
            <a:ext cx="8132763"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r>
              <a:rPr lang="sv-FI" altLang="sv-SE" sz="3600" i="1" dirty="0">
                <a:solidFill>
                  <a:srgbClr val="0070C0"/>
                </a:solidFill>
                <a:latin typeface="Arial" panose="020B0604020202020204" pitchFamily="34" charset="0"/>
              </a:rPr>
              <a:t>Demarkationsproblemet</a:t>
            </a:r>
          </a:p>
          <a:p>
            <a:endParaRPr lang="sv-FI" altLang="sv-SE" sz="3600" dirty="0">
              <a:solidFill>
                <a:srgbClr val="0070C0"/>
              </a:solidFill>
              <a:latin typeface="Arial" panose="020B0604020202020204" pitchFamily="34" charset="0"/>
            </a:endParaRPr>
          </a:p>
          <a:p>
            <a:r>
              <a:rPr lang="sv-FI" altLang="sv-SE" sz="3600" dirty="0">
                <a:solidFill>
                  <a:srgbClr val="0070C0"/>
                </a:solidFill>
                <a:latin typeface="Arial" panose="020B0604020202020204" pitchFamily="34" charset="0"/>
              </a:rPr>
              <a:t>Begreppet </a:t>
            </a:r>
            <a:r>
              <a:rPr lang="sv-FI" altLang="sv-SE" sz="3600" i="1" dirty="0">
                <a:solidFill>
                  <a:srgbClr val="0070C0"/>
                </a:solidFill>
                <a:latin typeface="Arial" panose="020B0604020202020204" pitchFamily="34" charset="0"/>
              </a:rPr>
              <a:t>vetenskap </a:t>
            </a:r>
            <a:r>
              <a:rPr lang="sv-FI" altLang="sv-SE" sz="3600" dirty="0">
                <a:solidFill>
                  <a:srgbClr val="0070C0"/>
                </a:solidFill>
                <a:latin typeface="Arial" panose="020B0604020202020204" pitchFamily="34" charset="0"/>
              </a:rPr>
              <a:t>kan</a:t>
            </a:r>
            <a:r>
              <a:rPr lang="sv-FI" altLang="sv-SE" sz="3600" i="1" dirty="0">
                <a:solidFill>
                  <a:srgbClr val="0070C0"/>
                </a:solidFill>
                <a:latin typeface="Arial" panose="020B0604020202020204" pitchFamily="34" charset="0"/>
              </a:rPr>
              <a:t> </a:t>
            </a:r>
            <a:r>
              <a:rPr lang="sv-FI" altLang="sv-SE" sz="3600" dirty="0">
                <a:solidFill>
                  <a:srgbClr val="0070C0"/>
                </a:solidFill>
                <a:latin typeface="Arial" panose="020B0604020202020204" pitchFamily="34" charset="0"/>
              </a:rPr>
              <a:t>avgränsas från metafysik, </a:t>
            </a:r>
            <a:r>
              <a:rPr lang="en-GB" altLang="sv-SE" sz="3600" dirty="0" err="1">
                <a:solidFill>
                  <a:srgbClr val="0070C0"/>
                </a:solidFill>
                <a:latin typeface="Arial" panose="020B0604020202020204" pitchFamily="34" charset="0"/>
              </a:rPr>
              <a:t>pseudovetenskap</a:t>
            </a:r>
            <a:r>
              <a:rPr lang="en-GB" altLang="sv-SE" sz="3600" dirty="0">
                <a:solidFill>
                  <a:srgbClr val="0070C0"/>
                </a:solidFill>
                <a:latin typeface="Arial" panose="020B0604020202020204" pitchFamily="34" charset="0"/>
              </a:rPr>
              <a:t> </a:t>
            </a:r>
            <a:r>
              <a:rPr lang="en-GB" altLang="sv-SE" sz="3600" dirty="0" err="1">
                <a:solidFill>
                  <a:srgbClr val="0070C0"/>
                </a:solidFill>
                <a:latin typeface="Arial" panose="020B0604020202020204" pitchFamily="34" charset="0"/>
              </a:rPr>
              <a:t>och</a:t>
            </a:r>
            <a:r>
              <a:rPr lang="en-GB" altLang="sv-SE" sz="3600" dirty="0">
                <a:solidFill>
                  <a:srgbClr val="0070C0"/>
                </a:solidFill>
                <a:latin typeface="Arial" panose="020B0604020202020204" pitchFamily="34" charset="0"/>
              </a:rPr>
              <a:t> </a:t>
            </a:r>
            <a:r>
              <a:rPr lang="en-GB" altLang="sv-SE" sz="3600" dirty="0" err="1">
                <a:solidFill>
                  <a:srgbClr val="0070C0"/>
                </a:solidFill>
                <a:latin typeface="Arial" panose="020B0604020202020204" pitchFamily="34" charset="0"/>
              </a:rPr>
              <a:t>kvacksalveri</a:t>
            </a:r>
            <a:r>
              <a:rPr lang="en-GB" altLang="sv-SE" sz="3600" dirty="0">
                <a:solidFill>
                  <a:srgbClr val="0070C0"/>
                </a:solidFill>
                <a:latin typeface="Arial" panose="020B0604020202020204" pitchFamily="34" charset="0"/>
              </a:rPr>
              <a:t> </a:t>
            </a:r>
            <a:r>
              <a:rPr lang="sv-FI" altLang="sv-SE" sz="3600" dirty="0">
                <a:solidFill>
                  <a:srgbClr val="0070C0"/>
                </a:solidFill>
                <a:latin typeface="Arial" panose="020B0604020202020204" pitchFamily="34" charset="0"/>
              </a:rPr>
              <a:t>på metodologisk grund,</a:t>
            </a:r>
          </a:p>
          <a:p>
            <a:r>
              <a:rPr lang="sv-FI" altLang="sv-SE" sz="3600" dirty="0">
                <a:solidFill>
                  <a:srgbClr val="0070C0"/>
                </a:solidFill>
                <a:latin typeface="Arial" panose="020B0604020202020204" pitchFamily="34" charset="0"/>
              </a:rPr>
              <a:t>men begreppet </a:t>
            </a:r>
            <a:r>
              <a:rPr lang="sv-FI" altLang="sv-SE" sz="3600" i="1" dirty="0">
                <a:solidFill>
                  <a:srgbClr val="0070C0"/>
                </a:solidFill>
                <a:latin typeface="Arial" panose="020B0604020202020204" pitchFamily="34" charset="0"/>
              </a:rPr>
              <a:t>vetenskap</a:t>
            </a:r>
            <a:r>
              <a:rPr lang="sv-FI" altLang="sv-SE" sz="3600" dirty="0">
                <a:solidFill>
                  <a:srgbClr val="0070C0"/>
                </a:solidFill>
                <a:latin typeface="Arial" panose="020B0604020202020204" pitchFamily="34" charset="0"/>
              </a:rPr>
              <a:t> kan även studeras sociologiskt eller idéhistoriskt.</a:t>
            </a:r>
            <a:endParaRPr lang="en-GB" altLang="sv-SE" sz="3600" dirty="0">
              <a:solidFill>
                <a:srgbClr val="0070C0"/>
              </a:solidFill>
              <a:latin typeface="Arial" panose="020B0604020202020204" pitchFamily="34" charset="0"/>
            </a:endParaRPr>
          </a:p>
        </p:txBody>
      </p:sp>
    </p:spTree>
    <p:extLst>
      <p:ext uri="{BB962C8B-B14F-4D97-AF65-F5344CB8AC3E}">
        <p14:creationId xmlns:p14="http://schemas.microsoft.com/office/powerpoint/2010/main" val="3465544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0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08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0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build="p" autoUpdateAnimBg="0"/>
      <p:bldP spid="17408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9" name="Rectangle 3"/>
          <p:cNvSpPr>
            <a:spLocks noChangeArrowheads="1"/>
          </p:cNvSpPr>
          <p:nvPr/>
        </p:nvSpPr>
        <p:spPr bwMode="auto">
          <a:xfrm>
            <a:off x="2208214" y="908051"/>
            <a:ext cx="82073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r>
              <a:rPr lang="sv-FI" altLang="sv-SE" sz="3200" dirty="0">
                <a:solidFill>
                  <a:srgbClr val="0070C0"/>
                </a:solidFill>
                <a:latin typeface="Arial" panose="020B0604020202020204" pitchFamily="34" charset="0"/>
              </a:rPr>
              <a:t>Vetenskap är dels institutionaliserad, systematiserad kunskap,</a:t>
            </a:r>
          </a:p>
          <a:p>
            <a:r>
              <a:rPr lang="sv-FI" altLang="sv-SE" sz="3200" dirty="0">
                <a:solidFill>
                  <a:srgbClr val="0070C0"/>
                </a:solidFill>
                <a:latin typeface="Arial" panose="020B0604020202020204" pitchFamily="34" charset="0"/>
              </a:rPr>
              <a:t>dels institutionaliserad verksamhet vars mål är systematiserad kunskap.</a:t>
            </a:r>
            <a:endParaRPr lang="en-GB" altLang="sv-SE" sz="3200" dirty="0">
              <a:solidFill>
                <a:srgbClr val="0070C0"/>
              </a:solidFill>
              <a:latin typeface="Arial" panose="020B0604020202020204" pitchFamily="34" charset="0"/>
            </a:endParaRPr>
          </a:p>
        </p:txBody>
      </p:sp>
      <p:sp>
        <p:nvSpPr>
          <p:cNvPr id="5" name="Rectangle 3"/>
          <p:cNvSpPr>
            <a:spLocks noChangeArrowheads="1"/>
          </p:cNvSpPr>
          <p:nvPr/>
        </p:nvSpPr>
        <p:spPr bwMode="auto">
          <a:xfrm>
            <a:off x="2208214" y="3284539"/>
            <a:ext cx="8207375"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r>
              <a:rPr lang="sv-FI" altLang="sv-SE" sz="3200" dirty="0">
                <a:solidFill>
                  <a:srgbClr val="0070C0"/>
                </a:solidFill>
                <a:latin typeface="Arial" panose="020B0604020202020204" pitchFamily="34" charset="0"/>
              </a:rPr>
              <a:t>Vetenskap betyder systematiserad kunskap,</a:t>
            </a:r>
          </a:p>
          <a:p>
            <a:r>
              <a:rPr lang="sv-FI" altLang="sv-SE" sz="3200" dirty="0">
                <a:solidFill>
                  <a:srgbClr val="0070C0"/>
                </a:solidFill>
                <a:latin typeface="Arial" panose="020B0604020202020204" pitchFamily="34" charset="0"/>
              </a:rPr>
              <a:t>men vad är </a:t>
            </a:r>
            <a:r>
              <a:rPr lang="sv-FI" altLang="sv-SE" sz="3200" u="sng" dirty="0">
                <a:solidFill>
                  <a:srgbClr val="0070C0"/>
                </a:solidFill>
                <a:latin typeface="Arial" panose="020B0604020202020204" pitchFamily="34" charset="0"/>
              </a:rPr>
              <a:t>kunskap</a:t>
            </a:r>
            <a:r>
              <a:rPr lang="sv-FI" altLang="sv-SE" sz="3200" dirty="0">
                <a:solidFill>
                  <a:srgbClr val="0070C0"/>
                </a:solidFill>
                <a:latin typeface="Arial" panose="020B0604020202020204" pitchFamily="34" charset="0"/>
              </a:rPr>
              <a:t>?</a:t>
            </a:r>
          </a:p>
          <a:p>
            <a:endParaRPr lang="sv-FI" altLang="sv-SE" sz="3200" dirty="0">
              <a:solidFill>
                <a:srgbClr val="0070C0"/>
              </a:solidFill>
              <a:latin typeface="Arial" panose="020B0604020202020204" pitchFamily="34" charset="0"/>
            </a:endParaRPr>
          </a:p>
          <a:p>
            <a:r>
              <a:rPr lang="sv-SE" altLang="sv-SE" sz="3200" dirty="0">
                <a:solidFill>
                  <a:srgbClr val="0070C0"/>
                </a:solidFill>
                <a:latin typeface="Arial" panose="020B0604020202020204" pitchFamily="34" charset="0"/>
              </a:rPr>
              <a:t>Att ha kunskap är att veta,</a:t>
            </a:r>
          </a:p>
          <a:p>
            <a:r>
              <a:rPr lang="sv-SE" altLang="sv-SE" sz="3200" dirty="0">
                <a:solidFill>
                  <a:srgbClr val="0070C0"/>
                </a:solidFill>
                <a:latin typeface="Arial" panose="020B0604020202020204" pitchFamily="34" charset="0"/>
              </a:rPr>
              <a:t>att ha vetskap.</a:t>
            </a:r>
          </a:p>
          <a:p>
            <a:endParaRPr lang="en-GB" altLang="sv-SE" sz="2800"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727615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81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autoUpdateAnimBg="0"/>
      <p:bldP spid="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a:spLocks noChangeArrowheads="1"/>
          </p:cNvSpPr>
          <p:nvPr/>
        </p:nvSpPr>
        <p:spPr bwMode="auto">
          <a:xfrm>
            <a:off x="4151313" y="2133600"/>
            <a:ext cx="25717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r>
              <a:rPr lang="sv-FI" altLang="sv-SE" sz="3600">
                <a:solidFill>
                  <a:srgbClr val="AAE2CA"/>
                </a:solidFill>
                <a:latin typeface="Arial" panose="020B0604020202020204" pitchFamily="34" charset="0"/>
                <a:cs typeface="Arial" panose="020B0604020202020204" pitchFamily="34" charset="0"/>
              </a:rPr>
              <a:t>data</a:t>
            </a:r>
          </a:p>
          <a:p>
            <a:r>
              <a:rPr lang="sv-FI" altLang="sv-SE" sz="3600">
                <a:solidFill>
                  <a:schemeClr val="accent1"/>
                </a:solidFill>
                <a:latin typeface="Arial" panose="020B0604020202020204" pitchFamily="34" charset="0"/>
                <a:cs typeface="Arial" panose="020B0604020202020204" pitchFamily="34" charset="0"/>
              </a:rPr>
              <a:t>information</a:t>
            </a:r>
            <a:r>
              <a:rPr lang="sv-FI" altLang="sv-SE" sz="3600">
                <a:latin typeface="Arial" panose="020B0604020202020204" pitchFamily="34" charset="0"/>
                <a:cs typeface="Arial" panose="020B0604020202020204" pitchFamily="34" charset="0"/>
              </a:rPr>
              <a:t> </a:t>
            </a:r>
          </a:p>
          <a:p>
            <a:r>
              <a:rPr lang="sv-FI" altLang="sv-SE" sz="3600">
                <a:solidFill>
                  <a:srgbClr val="1B3D2F"/>
                </a:solidFill>
                <a:latin typeface="Arial" panose="020B0604020202020204" pitchFamily="34" charset="0"/>
                <a:cs typeface="Arial" panose="020B0604020202020204" pitchFamily="34" charset="0"/>
              </a:rPr>
              <a:t>kunskap</a:t>
            </a:r>
          </a:p>
        </p:txBody>
      </p:sp>
    </p:spTree>
    <p:extLst>
      <p:ext uri="{BB962C8B-B14F-4D97-AF65-F5344CB8AC3E}">
        <p14:creationId xmlns:p14="http://schemas.microsoft.com/office/powerpoint/2010/main" val="3059849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2133600" y="1676401"/>
            <a:ext cx="7924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spcBef>
                <a:spcPct val="50000"/>
              </a:spcBef>
            </a:pPr>
            <a:r>
              <a:rPr lang="sv-SE" altLang="sv-SE" sz="3000">
                <a:solidFill>
                  <a:schemeClr val="accent1"/>
                </a:solidFill>
                <a:latin typeface="Arial" panose="020B0604020202020204" pitchFamily="34" charset="0"/>
              </a:rPr>
              <a:t>kunskap = sann, välgrundad trosföreställning</a:t>
            </a:r>
          </a:p>
          <a:p>
            <a:pPr>
              <a:spcBef>
                <a:spcPct val="50000"/>
              </a:spcBef>
            </a:pPr>
            <a:r>
              <a:rPr lang="sv-SE" altLang="sv-SE" sz="2000">
                <a:solidFill>
                  <a:schemeClr val="accent1"/>
                </a:solidFill>
                <a:latin typeface="Arial" panose="020B0604020202020204" pitchFamily="34" charset="0"/>
              </a:rPr>
              <a:t>					Platon i</a:t>
            </a:r>
            <a:r>
              <a:rPr lang="sv-SE" altLang="sv-SE" sz="2000" i="1">
                <a:solidFill>
                  <a:schemeClr val="accent1"/>
                </a:solidFill>
                <a:latin typeface="Arial" panose="020B0604020202020204" pitchFamily="34" charset="0"/>
              </a:rPr>
              <a:t> </a:t>
            </a:r>
            <a:r>
              <a:rPr lang="en-GB" altLang="sv-SE" sz="2000" i="1">
                <a:solidFill>
                  <a:schemeClr val="accent1"/>
                </a:solidFill>
                <a:latin typeface="Arial" panose="020B0604020202020204" pitchFamily="34" charset="0"/>
              </a:rPr>
              <a:t>Theaitetos</a:t>
            </a:r>
            <a:r>
              <a:rPr lang="en-GB" altLang="sv-SE" sz="2000">
                <a:solidFill>
                  <a:schemeClr val="accent1"/>
                </a:solidFill>
                <a:latin typeface="Arial" panose="020B0604020202020204" pitchFamily="34" charset="0"/>
              </a:rPr>
              <a:t> </a:t>
            </a:r>
            <a:endParaRPr lang="sv-SE" altLang="sv-SE" sz="2000">
              <a:solidFill>
                <a:schemeClr val="accent1"/>
              </a:solidFill>
              <a:latin typeface="Arial" panose="020B0604020202020204" pitchFamily="34" charset="0"/>
            </a:endParaRPr>
          </a:p>
        </p:txBody>
      </p:sp>
      <p:sp>
        <p:nvSpPr>
          <p:cNvPr id="182275" name="Rectangle 3"/>
          <p:cNvSpPr>
            <a:spLocks noGrp="1" noChangeArrowheads="1"/>
          </p:cNvSpPr>
          <p:nvPr>
            <p:ph type="subTitle" sz="half" idx="1"/>
          </p:nvPr>
        </p:nvSpPr>
        <p:spPr>
          <a:xfrm>
            <a:off x="2133600" y="304800"/>
            <a:ext cx="6705600" cy="1219200"/>
          </a:xfrm>
        </p:spPr>
        <p:txBody>
          <a:bodyPr/>
          <a:lstStyle/>
          <a:p>
            <a:pPr algn="l" eaLnBrk="1" hangingPunct="1"/>
            <a:r>
              <a:rPr lang="sv-SE" altLang="sv-SE" sz="3600">
                <a:solidFill>
                  <a:srgbClr val="0000CC"/>
                </a:solidFill>
                <a:latin typeface="Arial" panose="020B0604020202020204" pitchFamily="34" charset="0"/>
              </a:rPr>
              <a:t>Klassisk definition p</a:t>
            </a:r>
            <a:r>
              <a:rPr lang="sv-SE" altLang="sv-SE" sz="3600">
                <a:solidFill>
                  <a:srgbClr val="0000CC"/>
                </a:solidFill>
                <a:latin typeface="Arial" panose="020B0604020202020204" pitchFamily="34" charset="0"/>
                <a:cs typeface="Arial" panose="020B0604020202020204" pitchFamily="34" charset="0"/>
              </a:rPr>
              <a:t>å</a:t>
            </a:r>
            <a:r>
              <a:rPr lang="sv-SE" altLang="sv-SE" sz="3600">
                <a:solidFill>
                  <a:srgbClr val="0000CC"/>
                </a:solidFill>
                <a:latin typeface="Arial" panose="020B0604020202020204" pitchFamily="34" charset="0"/>
              </a:rPr>
              <a:t> kunskap</a:t>
            </a:r>
          </a:p>
        </p:txBody>
      </p:sp>
      <p:pic>
        <p:nvPicPr>
          <p:cNvPr id="1822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200400"/>
            <a:ext cx="48006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2901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2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22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82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autoUpdateAnimBg="0"/>
      <p:bldP spid="18227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1854201" y="1196976"/>
            <a:ext cx="7777163" cy="544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spcBef>
                <a:spcPct val="50000"/>
              </a:spcBef>
            </a:pPr>
            <a:r>
              <a:rPr lang="sv-SE" altLang="sv-SE">
                <a:solidFill>
                  <a:srgbClr val="0000CC"/>
                </a:solidFill>
                <a:latin typeface="Arial" panose="020B0604020202020204" pitchFamily="34" charset="0"/>
              </a:rPr>
              <a:t>Begreppet </a:t>
            </a:r>
            <a:r>
              <a:rPr lang="sv-SE" altLang="sv-SE" i="1">
                <a:solidFill>
                  <a:srgbClr val="0000CC"/>
                </a:solidFill>
                <a:latin typeface="Arial" panose="020B0604020202020204" pitchFamily="34" charset="0"/>
              </a:rPr>
              <a:t>sanning</a:t>
            </a:r>
            <a:r>
              <a:rPr lang="sv-SE" altLang="sv-SE">
                <a:solidFill>
                  <a:srgbClr val="0000CC"/>
                </a:solidFill>
                <a:latin typeface="Arial" panose="020B0604020202020204" pitchFamily="34" charset="0"/>
              </a:rPr>
              <a:t> ingår i begreppet </a:t>
            </a:r>
            <a:r>
              <a:rPr lang="sv-SE" altLang="sv-SE" i="1">
                <a:solidFill>
                  <a:srgbClr val="0000CC"/>
                </a:solidFill>
                <a:latin typeface="Arial" panose="020B0604020202020204" pitchFamily="34" charset="0"/>
              </a:rPr>
              <a:t>kunskap</a:t>
            </a:r>
            <a:r>
              <a:rPr lang="sv-SE" altLang="sv-SE">
                <a:solidFill>
                  <a:srgbClr val="0000CC"/>
                </a:solidFill>
                <a:latin typeface="Arial" panose="020B0604020202020204" pitchFamily="34" charset="0"/>
              </a:rPr>
              <a:t>.</a:t>
            </a:r>
          </a:p>
          <a:p>
            <a:pPr>
              <a:spcBef>
                <a:spcPct val="50000"/>
              </a:spcBef>
            </a:pPr>
            <a:endParaRPr lang="sv-SE" altLang="sv-SE" b="1">
              <a:solidFill>
                <a:srgbClr val="0000CC"/>
              </a:solidFill>
              <a:latin typeface="Arial" panose="020B0604020202020204" pitchFamily="34" charset="0"/>
            </a:endParaRPr>
          </a:p>
          <a:p>
            <a:pPr>
              <a:spcBef>
                <a:spcPct val="50000"/>
              </a:spcBef>
            </a:pPr>
            <a:r>
              <a:rPr lang="sv-SE" altLang="sv-SE" b="1">
                <a:solidFill>
                  <a:srgbClr val="0000CC"/>
                </a:solidFill>
                <a:latin typeface="Arial" panose="020B0604020202020204" pitchFamily="34" charset="0"/>
              </a:rPr>
              <a:t>korrespondensteorin</a:t>
            </a:r>
          </a:p>
          <a:p>
            <a:pPr>
              <a:spcBef>
                <a:spcPct val="50000"/>
              </a:spcBef>
            </a:pPr>
            <a:r>
              <a:rPr lang="sv-SE" altLang="sv-SE">
                <a:solidFill>
                  <a:srgbClr val="0000CC"/>
                </a:solidFill>
                <a:latin typeface="Arial" panose="020B0604020202020204" pitchFamily="34" charset="0"/>
              </a:rPr>
              <a:t>En sats är sann om den motsvarar verkligheten/ fakta.</a:t>
            </a:r>
          </a:p>
          <a:p>
            <a:pPr>
              <a:spcBef>
                <a:spcPct val="50000"/>
              </a:spcBef>
            </a:pPr>
            <a:endParaRPr lang="sv-SE" altLang="sv-SE" b="1">
              <a:solidFill>
                <a:srgbClr val="0000CC"/>
              </a:solidFill>
              <a:latin typeface="Arial" panose="020B0604020202020204" pitchFamily="34" charset="0"/>
            </a:endParaRPr>
          </a:p>
          <a:p>
            <a:pPr>
              <a:spcBef>
                <a:spcPct val="50000"/>
              </a:spcBef>
            </a:pPr>
            <a:r>
              <a:rPr lang="sv-SE" altLang="sv-SE" b="1">
                <a:solidFill>
                  <a:srgbClr val="0000CC"/>
                </a:solidFill>
                <a:latin typeface="Arial" panose="020B0604020202020204" pitchFamily="34" charset="0"/>
              </a:rPr>
              <a:t>koherensteorin</a:t>
            </a:r>
          </a:p>
          <a:p>
            <a:pPr>
              <a:spcBef>
                <a:spcPct val="50000"/>
              </a:spcBef>
            </a:pPr>
            <a:r>
              <a:rPr lang="sv-SE" altLang="sv-SE">
                <a:solidFill>
                  <a:srgbClr val="0000CC"/>
                </a:solidFill>
                <a:latin typeface="Arial" panose="020B0604020202020204" pitchFamily="34" charset="0"/>
              </a:rPr>
              <a:t>En sats är sann om den hänger ihop med andra satser.</a:t>
            </a:r>
          </a:p>
          <a:p>
            <a:pPr>
              <a:spcBef>
                <a:spcPct val="50000"/>
              </a:spcBef>
            </a:pPr>
            <a:endParaRPr lang="sv-SE" altLang="sv-SE" b="1">
              <a:solidFill>
                <a:srgbClr val="0000CC"/>
              </a:solidFill>
              <a:latin typeface="Arial" panose="020B0604020202020204" pitchFamily="34" charset="0"/>
            </a:endParaRPr>
          </a:p>
          <a:p>
            <a:pPr>
              <a:spcBef>
                <a:spcPct val="50000"/>
              </a:spcBef>
            </a:pPr>
            <a:r>
              <a:rPr lang="sv-SE" altLang="sv-SE" b="1">
                <a:solidFill>
                  <a:srgbClr val="0000CC"/>
                </a:solidFill>
                <a:latin typeface="Arial" panose="020B0604020202020204" pitchFamily="34" charset="0"/>
              </a:rPr>
              <a:t>pragmatismen</a:t>
            </a:r>
          </a:p>
          <a:p>
            <a:pPr>
              <a:spcBef>
                <a:spcPct val="50000"/>
              </a:spcBef>
            </a:pPr>
            <a:r>
              <a:rPr lang="sv-SE" altLang="sv-SE">
                <a:solidFill>
                  <a:srgbClr val="0000CC"/>
                </a:solidFill>
                <a:latin typeface="Arial" panose="020B0604020202020204" pitchFamily="34" charset="0"/>
              </a:rPr>
              <a:t>En sats är sann om dess praktiska följder är nyttiga.</a:t>
            </a:r>
          </a:p>
        </p:txBody>
      </p:sp>
      <p:sp>
        <p:nvSpPr>
          <p:cNvPr id="182275" name="Rectangle 3"/>
          <p:cNvSpPr>
            <a:spLocks noChangeArrowheads="1"/>
          </p:cNvSpPr>
          <p:nvPr/>
        </p:nvSpPr>
        <p:spPr bwMode="auto">
          <a:xfrm>
            <a:off x="1854200" y="260351"/>
            <a:ext cx="6705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spcBef>
                <a:spcPct val="20000"/>
              </a:spcBef>
            </a:pPr>
            <a:r>
              <a:rPr lang="sv-SE" altLang="sv-SE" sz="4000" b="1">
                <a:solidFill>
                  <a:srgbClr val="0000CC"/>
                </a:solidFill>
                <a:latin typeface="Arial" panose="020B0604020202020204" pitchFamily="34" charset="0"/>
              </a:rPr>
              <a:t>Vad är sanning?</a:t>
            </a:r>
          </a:p>
        </p:txBody>
      </p:sp>
    </p:spTree>
    <p:extLst>
      <p:ext uri="{BB962C8B-B14F-4D97-AF65-F5344CB8AC3E}">
        <p14:creationId xmlns:p14="http://schemas.microsoft.com/office/powerpoint/2010/main" val="713226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2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2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2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32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4322">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4322">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84322">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8432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build="p" autoUpdateAnimBg="0"/>
      <p:bldP spid="18227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7" name="Rectangle 5"/>
          <p:cNvSpPr>
            <a:spLocks noChangeArrowheads="1"/>
          </p:cNvSpPr>
          <p:nvPr/>
        </p:nvSpPr>
        <p:spPr bwMode="auto">
          <a:xfrm>
            <a:off x="2063750" y="2841537"/>
            <a:ext cx="77200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0" hangingPunct="0"/>
            <a:r>
              <a:rPr lang="en-GB" altLang="sv-SE"/>
              <a:t>Y125 </a:t>
            </a:r>
            <a:r>
              <a:rPr lang="en-GB" altLang="sv-SE" i="1"/>
              <a:t>Tieteellisen tutkimuksen perusteet:Tieteellinen ajattelu</a:t>
            </a:r>
            <a:r>
              <a:rPr lang="en-GB" altLang="sv-SE"/>
              <a:t> </a:t>
            </a:r>
          </a:p>
          <a:p>
            <a:pPr eaLnBrk="0" hangingPunct="0"/>
            <a:endParaRPr lang="en-GB" altLang="sv-SE"/>
          </a:p>
          <a:p>
            <a:pPr eaLnBrk="0" hangingPunct="0"/>
            <a:r>
              <a:rPr lang="en-GB" altLang="sv-SE"/>
              <a:t>“kritisk vetenskaplig läskunnighet”</a:t>
            </a:r>
          </a:p>
        </p:txBody>
      </p:sp>
      <p:sp>
        <p:nvSpPr>
          <p:cNvPr id="243718" name="Text Box 6"/>
          <p:cNvSpPr txBox="1">
            <a:spLocks noChangeArrowheads="1"/>
          </p:cNvSpPr>
          <p:nvPr/>
        </p:nvSpPr>
        <p:spPr bwMode="auto">
          <a:xfrm>
            <a:off x="2135189" y="4292601"/>
            <a:ext cx="1150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r>
              <a:rPr lang="sv-FI" altLang="sv-SE"/>
              <a:t>2 – 3 sp</a:t>
            </a:r>
          </a:p>
        </p:txBody>
      </p:sp>
      <p:pic>
        <p:nvPicPr>
          <p:cNvPr id="17411" name="Bildobjekt 2">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47864" y="1446214"/>
            <a:ext cx="75326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375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37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371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37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a:spLocks noChangeArrowheads="1"/>
          </p:cNvSpPr>
          <p:nvPr/>
        </p:nvSpPr>
        <p:spPr bwMode="auto">
          <a:xfrm>
            <a:off x="3216275" y="1196975"/>
            <a:ext cx="57594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0" hangingPunct="0"/>
            <a:r>
              <a:rPr lang="en-US" sz="2800" dirty="0">
                <a:latin typeface="Arial" panose="020B0604020202020204" pitchFamily="34" charset="0"/>
                <a:cs typeface="Arial" panose="020B0604020202020204" pitchFamily="34" charset="0"/>
              </a:rPr>
              <a:t>to 12.3 </a:t>
            </a:r>
            <a:r>
              <a:rPr lang="en-US" sz="2800" dirty="0" err="1">
                <a:latin typeface="Arial" panose="020B0604020202020204" pitchFamily="34" charset="0"/>
                <a:cs typeface="Arial" panose="020B0604020202020204" pitchFamily="34" charset="0"/>
              </a:rPr>
              <a:t>sal</a:t>
            </a:r>
            <a:r>
              <a:rPr lang="en-US" sz="2800" dirty="0">
                <a:latin typeface="Arial" panose="020B0604020202020204" pitchFamily="34" charset="0"/>
                <a:cs typeface="Arial" panose="020B0604020202020204" pitchFamily="34" charset="0"/>
              </a:rPr>
              <a:t> 1401</a:t>
            </a:r>
            <a:br>
              <a:rPr lang="en-US" sz="2800" dirty="0">
                <a:latin typeface="Arial" panose="020B0604020202020204" pitchFamily="34" charset="0"/>
                <a:cs typeface="Arial" panose="020B0604020202020204" pitchFamily="34" charset="0"/>
              </a:rPr>
            </a:br>
            <a:r>
              <a:rPr lang="en-US" sz="2800" dirty="0" err="1">
                <a:latin typeface="Arial" panose="020B0604020202020204" pitchFamily="34" charset="0"/>
                <a:cs typeface="Arial" panose="020B0604020202020204" pitchFamily="34" charset="0"/>
              </a:rPr>
              <a:t>fre</a:t>
            </a:r>
            <a:r>
              <a:rPr lang="en-US" sz="2800" dirty="0">
                <a:latin typeface="Arial" panose="020B0604020202020204" pitchFamily="34" charset="0"/>
                <a:cs typeface="Arial" panose="020B0604020202020204" pitchFamily="34" charset="0"/>
              </a:rPr>
              <a:t> 20.3 </a:t>
            </a:r>
            <a:r>
              <a:rPr lang="en-US" sz="2800" dirty="0" err="1">
                <a:latin typeface="Arial" panose="020B0604020202020204" pitchFamily="34" charset="0"/>
                <a:cs typeface="Arial" panose="020B0604020202020204" pitchFamily="34" charset="0"/>
              </a:rPr>
              <a:t>sal</a:t>
            </a:r>
            <a:r>
              <a:rPr lang="en-US" sz="2800" dirty="0">
                <a:latin typeface="Arial" panose="020B0604020202020204" pitchFamily="34" charset="0"/>
                <a:cs typeface="Arial" panose="020B0604020202020204" pitchFamily="34" charset="0"/>
              </a:rPr>
              <a:t> 6404</a:t>
            </a:r>
            <a:br>
              <a:rPr lang="en-US" sz="2800" dirty="0">
                <a:latin typeface="Arial" panose="020B0604020202020204" pitchFamily="34" charset="0"/>
                <a:cs typeface="Arial" panose="020B0604020202020204" pitchFamily="34" charset="0"/>
              </a:rPr>
            </a:br>
            <a:r>
              <a:rPr lang="en-US" sz="2800" dirty="0" err="1">
                <a:latin typeface="Arial" panose="020B0604020202020204" pitchFamily="34" charset="0"/>
                <a:cs typeface="Arial" panose="020B0604020202020204" pitchFamily="34" charset="0"/>
              </a:rPr>
              <a:t>fre</a:t>
            </a:r>
            <a:r>
              <a:rPr lang="en-US" sz="2800" dirty="0">
                <a:latin typeface="Arial" panose="020B0604020202020204" pitchFamily="34" charset="0"/>
                <a:cs typeface="Arial" panose="020B0604020202020204" pitchFamily="34" charset="0"/>
              </a:rPr>
              <a:t> 27.3 </a:t>
            </a:r>
            <a:r>
              <a:rPr lang="en-US" sz="2800" dirty="0" err="1">
                <a:latin typeface="Arial" panose="020B0604020202020204" pitchFamily="34" charset="0"/>
                <a:cs typeface="Arial" panose="020B0604020202020204" pitchFamily="34" charset="0"/>
              </a:rPr>
              <a:t>sal</a:t>
            </a:r>
            <a:r>
              <a:rPr lang="en-US" sz="2800" dirty="0">
                <a:latin typeface="Arial" panose="020B0604020202020204" pitchFamily="34" charset="0"/>
                <a:cs typeface="Arial" panose="020B0604020202020204" pitchFamily="34" charset="0"/>
              </a:rPr>
              <a:t> 6406</a:t>
            </a:r>
            <a:br>
              <a:rPr lang="en-US" sz="2800" dirty="0">
                <a:latin typeface="Arial" panose="020B0604020202020204" pitchFamily="34" charset="0"/>
                <a:cs typeface="Arial" panose="020B0604020202020204" pitchFamily="34" charset="0"/>
              </a:rPr>
            </a:br>
            <a:r>
              <a:rPr lang="en-US" sz="2800" dirty="0" err="1">
                <a:latin typeface="Arial" panose="020B0604020202020204" pitchFamily="34" charset="0"/>
                <a:cs typeface="Arial" panose="020B0604020202020204" pitchFamily="34" charset="0"/>
              </a:rPr>
              <a:t>ons</a:t>
            </a:r>
            <a:r>
              <a:rPr lang="en-US" sz="2800" dirty="0">
                <a:latin typeface="Arial" panose="020B0604020202020204" pitchFamily="34" charset="0"/>
                <a:cs typeface="Arial" panose="020B0604020202020204" pitchFamily="34" charset="0"/>
              </a:rPr>
              <a:t> 1.4 </a:t>
            </a:r>
            <a:r>
              <a:rPr lang="en-US" sz="2800" dirty="0" err="1">
                <a:latin typeface="Arial" panose="020B0604020202020204" pitchFamily="34" charset="0"/>
                <a:cs typeface="Arial" panose="020B0604020202020204" pitchFamily="34" charset="0"/>
              </a:rPr>
              <a:t>sal</a:t>
            </a:r>
            <a:r>
              <a:rPr lang="en-US" sz="2800" dirty="0">
                <a:latin typeface="Arial" panose="020B0604020202020204" pitchFamily="34" charset="0"/>
                <a:cs typeface="Arial" panose="020B0604020202020204" pitchFamily="34" charset="0"/>
              </a:rPr>
              <a:t> 6406</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to 9.4 </a:t>
            </a:r>
            <a:r>
              <a:rPr lang="en-US" sz="2800" dirty="0" err="1">
                <a:latin typeface="Arial" panose="020B0604020202020204" pitchFamily="34" charset="0"/>
                <a:cs typeface="Arial" panose="020B0604020202020204" pitchFamily="34" charset="0"/>
              </a:rPr>
              <a:t>sal</a:t>
            </a:r>
            <a:r>
              <a:rPr lang="en-US" sz="2800" dirty="0">
                <a:latin typeface="Arial" panose="020B0604020202020204" pitchFamily="34" charset="0"/>
                <a:cs typeface="Arial" panose="020B0604020202020204" pitchFamily="34" charset="0"/>
              </a:rPr>
              <a:t> 6201</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to 16.4 </a:t>
            </a:r>
            <a:r>
              <a:rPr lang="en-US" sz="2800" dirty="0" err="1">
                <a:latin typeface="Arial" panose="020B0604020202020204" pitchFamily="34" charset="0"/>
                <a:cs typeface="Arial" panose="020B0604020202020204" pitchFamily="34" charset="0"/>
              </a:rPr>
              <a:t>sal</a:t>
            </a:r>
            <a:r>
              <a:rPr lang="en-US" sz="2800" dirty="0">
                <a:latin typeface="Arial" panose="020B0604020202020204" pitchFamily="34" charset="0"/>
                <a:cs typeface="Arial" panose="020B0604020202020204" pitchFamily="34" charset="0"/>
              </a:rPr>
              <a:t> 6201</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to 23.4 </a:t>
            </a:r>
            <a:r>
              <a:rPr lang="en-US" sz="2800" dirty="0" err="1">
                <a:latin typeface="Arial" panose="020B0604020202020204" pitchFamily="34" charset="0"/>
                <a:cs typeface="Arial" panose="020B0604020202020204" pitchFamily="34" charset="0"/>
              </a:rPr>
              <a:t>sal</a:t>
            </a:r>
            <a:r>
              <a:rPr lang="en-US" sz="2800" dirty="0">
                <a:latin typeface="Arial" panose="020B0604020202020204" pitchFamily="34" charset="0"/>
                <a:cs typeface="Arial" panose="020B0604020202020204" pitchFamily="34" charset="0"/>
              </a:rPr>
              <a:t> 6201</a:t>
            </a:r>
          </a:p>
          <a:p>
            <a:pPr eaLnBrk="0" hangingPunct="0"/>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to 7.5 </a:t>
            </a:r>
            <a:r>
              <a:rPr lang="en-US" sz="2800" dirty="0" err="1">
                <a:latin typeface="Arial" panose="020B0604020202020204" pitchFamily="34" charset="0"/>
                <a:cs typeface="Arial" panose="020B0604020202020204" pitchFamily="34" charset="0"/>
              </a:rPr>
              <a:t>sal</a:t>
            </a:r>
            <a:r>
              <a:rPr lang="en-US" sz="2800" dirty="0">
                <a:latin typeface="Arial" panose="020B0604020202020204" pitchFamily="34" charset="0"/>
                <a:cs typeface="Arial" panose="020B0604020202020204" pitchFamily="34" charset="0"/>
              </a:rPr>
              <a:t> 6201 (tent)</a:t>
            </a:r>
            <a:endParaRPr lang="sv-SE" alt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84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2133600"/>
            <a:ext cx="4291013"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ChangeArrowheads="1"/>
          </p:cNvSpPr>
          <p:nvPr/>
        </p:nvSpPr>
        <p:spPr bwMode="auto">
          <a:xfrm>
            <a:off x="1774825" y="404813"/>
            <a:ext cx="84978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r>
              <a:rPr lang="sv-SE" altLang="sv-SE" sz="3200">
                <a:latin typeface="Arial" panose="020B0604020202020204" pitchFamily="34" charset="0"/>
              </a:rPr>
              <a:t>Deltagarna analyserar (populär) vetenskapsdebatt eller debattinlägg.</a:t>
            </a:r>
            <a:endParaRPr lang="sv-FI" altLang="sv-SE" sz="3200">
              <a:latin typeface="Arial" panose="020B0604020202020204" pitchFamily="34" charset="0"/>
            </a:endParaRPr>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901" y="2097088"/>
            <a:ext cx="3960813"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objekt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83338" y="4292600"/>
            <a:ext cx="3816350"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345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47989" y="188913"/>
            <a:ext cx="6442075"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989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7964" y="1547814"/>
            <a:ext cx="669607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030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8439" y="1552575"/>
            <a:ext cx="671512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9732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0314" y="500064"/>
            <a:ext cx="7191375"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686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5751" y="115888"/>
            <a:ext cx="6689725" cy="648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049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372</Words>
  <Application>Microsoft Office PowerPoint</Application>
  <PresentationFormat>Bredbild</PresentationFormat>
  <Paragraphs>61</Paragraphs>
  <Slides>19</Slides>
  <Notes>10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19</vt:i4>
      </vt:variant>
    </vt:vector>
  </HeadingPairs>
  <TitlesOfParts>
    <vt:vector size="25" baseType="lpstr">
      <vt:lpstr>Arial</vt:lpstr>
      <vt:lpstr>Calibri</vt:lpstr>
      <vt:lpstr>Calibri Light</vt:lpstr>
      <vt:lpstr>Times New Roman</vt:lpstr>
      <vt:lpstr>Verdana</vt:lpstr>
      <vt:lpstr>Office-tema</vt:lpstr>
      <vt:lpstr>Vetenskapsfilosofi</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Vad är vetenskapsfilosofi?</vt:lpstr>
      <vt:lpstr>Vad är vetenskap?</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Vetenskapsfilosofi</dc:title>
  <dc:creator>Ralf Wadenström</dc:creator>
  <cp:lastModifiedBy>Ralf Wadenström</cp:lastModifiedBy>
  <cp:revision>1</cp:revision>
  <dcterms:created xsi:type="dcterms:W3CDTF">2015-03-12T15:46:31Z</dcterms:created>
  <dcterms:modified xsi:type="dcterms:W3CDTF">2015-03-12T15:47:29Z</dcterms:modified>
</cp:coreProperties>
</file>